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p:nvPr>
            <p:ph type="sldImg"/>
          </p:nvPr>
        </p:nvSpPr>
        <p:spPr>
          <a:xfrm>
            <a:off x="1143000" y="685800"/>
            <a:ext cx="4572000" cy="3429000"/>
          </a:xfrm>
          <a:prstGeom prst="rect">
            <a:avLst/>
          </a:prstGeom>
        </p:spPr>
        <p:txBody>
          <a:bodyPr/>
          <a:lstStyle/>
          <a:p>
            <a:pPr/>
          </a:p>
        </p:txBody>
      </p:sp>
      <p:sp>
        <p:nvSpPr>
          <p:cNvPr id="241" name="Shape 24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sp>
        <p:nvSpPr>
          <p:cNvPr id="14" name="Rectangle"/>
          <p:cNvSpPr/>
          <p:nvPr/>
        </p:nvSpPr>
        <p:spPr>
          <a:xfrm>
            <a:off x="0" y="0"/>
            <a:ext cx="9144000" cy="6858000"/>
          </a:xfrm>
          <a:prstGeom prst="rect">
            <a:avLst/>
          </a:prstGeom>
          <a:solidFill>
            <a:srgbClr val="262626"/>
          </a:solidFill>
          <a:ln w="25400">
            <a:solidFill>
              <a:srgbClr val="3A5E8A"/>
            </a:solidFill>
          </a:ln>
        </p:spPr>
        <p:txBody>
          <a:bodyPr lIns="45719" rIns="45719" anchor="ctr"/>
          <a:lstStyle/>
          <a:p>
            <a:pPr algn="ctr">
              <a:defRPr>
                <a:solidFill>
                  <a:srgbClr val="FFFFFF"/>
                </a:solidFill>
              </a:defRPr>
            </a:pPr>
          </a:p>
        </p:txBody>
      </p:sp>
      <p:sp>
        <p:nvSpPr>
          <p:cNvPr id="15" name="Rectangle"/>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grpSp>
        <p:nvGrpSpPr>
          <p:cNvPr id="18" name="Group"/>
          <p:cNvGrpSpPr/>
          <p:nvPr/>
        </p:nvGrpSpPr>
        <p:grpSpPr>
          <a:xfrm>
            <a:off x="2831735" y="3945633"/>
            <a:ext cx="3917511" cy="486920"/>
            <a:chOff x="0" y="0"/>
            <a:chExt cx="3917510" cy="486919"/>
          </a:xfrm>
        </p:grpSpPr>
        <p:pic>
          <p:nvPicPr>
            <p:cNvPr id="16" name="image1.png" descr="image1.png"/>
            <p:cNvPicPr>
              <a:picLocks noChangeAspect="1"/>
            </p:cNvPicPr>
            <p:nvPr/>
          </p:nvPicPr>
          <p:blipFill>
            <a:blip r:embed="rId2">
              <a:extLst/>
            </a:blip>
            <a:srcRect l="39450" t="0" r="0" b="0"/>
            <a:stretch>
              <a:fillRect/>
            </a:stretch>
          </p:blipFill>
          <p:spPr>
            <a:xfrm>
              <a:off x="402618" y="0"/>
              <a:ext cx="3514893" cy="486920"/>
            </a:xfrm>
            <a:prstGeom prst="rect">
              <a:avLst/>
            </a:prstGeom>
            <a:ln w="12700" cap="flat">
              <a:noFill/>
              <a:miter lim="400000"/>
            </a:ln>
            <a:effectLst/>
          </p:spPr>
        </p:pic>
        <p:pic>
          <p:nvPicPr>
            <p:cNvPr id="17" name="image1.png" descr="image1.png"/>
            <p:cNvPicPr>
              <a:picLocks noChangeAspect="1"/>
            </p:cNvPicPr>
            <p:nvPr/>
          </p:nvPicPr>
          <p:blipFill>
            <a:blip r:embed="rId2">
              <a:extLst/>
            </a:blip>
            <a:srcRect l="0" t="0" r="92757" b="0"/>
            <a:stretch>
              <a:fillRect/>
            </a:stretch>
          </p:blipFill>
          <p:spPr>
            <a:xfrm>
              <a:off x="0" y="0"/>
              <a:ext cx="420451" cy="486920"/>
            </a:xfrm>
            <a:prstGeom prst="rect">
              <a:avLst/>
            </a:prstGeom>
            <a:ln w="12700" cap="flat">
              <a:noFill/>
              <a:miter lim="400000"/>
            </a:ln>
            <a:effectLst/>
          </p:spPr>
        </p:pic>
      </p:grpSp>
      <p:sp>
        <p:nvSpPr>
          <p:cNvPr id="19" name="Title Text"/>
          <p:cNvSpPr/>
          <p:nvPr>
            <p:ph type="title"/>
          </p:nvPr>
        </p:nvSpPr>
        <p:spPr>
          <a:prstGeom prst="rect">
            <a:avLst/>
          </a:prstGeom>
        </p:spPr>
        <p:txBody>
          <a:bodyPr/>
          <a:lstStyle/>
          <a:p>
            <a:pPr/>
            <a:r>
              <a:t>Title Text</a:t>
            </a:r>
          </a:p>
        </p:txBody>
      </p:sp>
      <p:sp>
        <p:nvSpPr>
          <p:cNvPr id="20" name="Body Level One…"/>
          <p:cNvSpPr/>
          <p:nvPr>
            <p:ph type="body" sz="quarter" idx="1"/>
          </p:nvPr>
        </p:nvSpPr>
        <p:spPr>
          <a:xfrm>
            <a:off x="396991" y="2504043"/>
            <a:ext cx="2700337" cy="381001"/>
          </a:xfrm>
          <a:prstGeom prst="rect">
            <a:avLst/>
          </a:prstGeom>
        </p:spPr>
        <p:txBody>
          <a:bodyPr/>
          <a:lstStyle>
            <a:lvl1pPr marL="0" indent="0">
              <a:spcBef>
                <a:spcPts val="400"/>
              </a:spcBef>
              <a:buSzTx/>
              <a:buFontTx/>
              <a:buNone/>
              <a:defRPr b="1" sz="2000">
                <a:solidFill>
                  <a:srgbClr val="FFFFFF"/>
                </a:solidFill>
                <a:latin typeface="Arial"/>
                <a:ea typeface="Arial"/>
                <a:cs typeface="Arial"/>
                <a:sym typeface="Arial"/>
              </a:defRPr>
            </a:lvl1pPr>
            <a:lvl2pPr marL="557212" indent="-214313">
              <a:spcBef>
                <a:spcPts val="400"/>
              </a:spcBef>
              <a:buFontTx/>
              <a:defRPr b="1" sz="2000">
                <a:solidFill>
                  <a:srgbClr val="FFFFFF"/>
                </a:solidFill>
                <a:latin typeface="Arial"/>
                <a:ea typeface="Arial"/>
                <a:cs typeface="Arial"/>
                <a:sym typeface="Arial"/>
              </a:defRPr>
            </a:lvl2pPr>
            <a:lvl3pPr marL="857250" indent="-171450">
              <a:spcBef>
                <a:spcPts val="400"/>
              </a:spcBef>
              <a:buFontTx/>
              <a:defRPr b="1" sz="2000">
                <a:solidFill>
                  <a:srgbClr val="FFFFFF"/>
                </a:solidFill>
                <a:latin typeface="Arial"/>
                <a:ea typeface="Arial"/>
                <a:cs typeface="Arial"/>
                <a:sym typeface="Arial"/>
              </a:defRPr>
            </a:lvl3pPr>
            <a:lvl4pPr marL="1200150" indent="-171450">
              <a:spcBef>
                <a:spcPts val="400"/>
              </a:spcBef>
              <a:buFontTx/>
              <a:defRPr b="1" sz="2000">
                <a:solidFill>
                  <a:srgbClr val="FFFFFF"/>
                </a:solidFill>
                <a:latin typeface="Arial"/>
                <a:ea typeface="Arial"/>
                <a:cs typeface="Arial"/>
                <a:sym typeface="Arial"/>
              </a:defRPr>
            </a:lvl4pPr>
            <a:lvl5pPr marL="1543050" indent="-171450">
              <a:spcBef>
                <a:spcPts val="400"/>
              </a:spcBef>
              <a:buFontTx/>
              <a:defRPr b="1" sz="2000">
                <a:solidFill>
                  <a:srgbClr val="FFFFFF"/>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21" name="Rectangle"/>
          <p:cNvSpPr/>
          <p:nvPr>
            <p:ph type="body" sz="quarter" idx="13"/>
          </p:nvPr>
        </p:nvSpPr>
        <p:spPr>
          <a:xfrm>
            <a:off x="396992" y="3998593"/>
            <a:ext cx="2270008" cy="381001"/>
          </a:xfrm>
          <a:prstGeom prst="rect">
            <a:avLst/>
          </a:prstGeom>
        </p:spPr>
        <p:txBody>
          <a:bodyPr/>
          <a:lstStyle/>
          <a:p>
            <a:pPr marL="0" indent="0">
              <a:spcBef>
                <a:spcPts val="400"/>
              </a:spcBef>
              <a:buSzTx/>
              <a:buFontTx/>
              <a:buNone/>
              <a:defRPr b="1" sz="2000">
                <a:solidFill>
                  <a:srgbClr val="FFFFFF"/>
                </a:solidFill>
                <a:latin typeface="Arial"/>
                <a:ea typeface="Arial"/>
                <a:cs typeface="Arial"/>
                <a:sym typeface="Arial"/>
              </a:defRPr>
            </a:pPr>
          </a:p>
        </p:txBody>
      </p:sp>
      <p:sp>
        <p:nvSpPr>
          <p:cNvPr id="22" name="© 2016 | Coding Boot Camp - All Rights Reserved"/>
          <p:cNvSpPr/>
          <p:nvPr/>
        </p:nvSpPr>
        <p:spPr>
          <a:xfrm>
            <a:off x="533400" y="6531609"/>
            <a:ext cx="2787650"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FFFFFF"/>
                </a:solidFill>
                <a:latin typeface="Arial"/>
                <a:ea typeface="Arial"/>
                <a:cs typeface="Arial"/>
                <a:sym typeface="Arial"/>
              </a:defRPr>
            </a:lvl1pPr>
          </a:lstStyle>
          <a:p>
            <a:pPr/>
            <a:r>
              <a:t>© 2016 | Coding Boot Camp - All Rights Reserved</a:t>
            </a:r>
          </a:p>
        </p:txBody>
      </p:sp>
      <p:sp>
        <p:nvSpPr>
          <p:cNvPr id="23"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1_Title and Content">
    <p:spTree>
      <p:nvGrpSpPr>
        <p:cNvPr id="1" name=""/>
        <p:cNvGrpSpPr/>
        <p:nvPr/>
      </p:nvGrpSpPr>
      <p:grpSpPr>
        <a:xfrm>
          <a:off x="0" y="0"/>
          <a:ext cx="0" cy="0"/>
          <a:chOff x="0" y="0"/>
          <a:chExt cx="0" cy="0"/>
        </a:xfrm>
      </p:grpSpPr>
      <p:sp>
        <p:nvSpPr>
          <p:cNvPr id="126" name="Title Text"/>
          <p:cNvSpPr/>
          <p:nvPr>
            <p:ph type="title"/>
          </p:nvPr>
        </p:nvSpPr>
        <p:spPr>
          <a:xfrm>
            <a:off x="628650" y="365125"/>
            <a:ext cx="7886700" cy="1325563"/>
          </a:xfrm>
          <a:prstGeom prst="rect">
            <a:avLst/>
          </a:prstGeom>
        </p:spPr>
        <p:txBody>
          <a:bodyPr/>
          <a:lstStyle>
            <a:lvl1pPr defTabSz="914400">
              <a:lnSpc>
                <a:spcPct val="90000"/>
              </a:lnSpc>
              <a:defRPr b="0" i="0" sz="4400">
                <a:solidFill>
                  <a:srgbClr val="000000"/>
                </a:solidFill>
                <a:latin typeface="Calibri Light"/>
                <a:ea typeface="Calibri Light"/>
                <a:cs typeface="Calibri Light"/>
                <a:sym typeface="Calibri Light"/>
              </a:defRPr>
            </a:lvl1pPr>
          </a:lstStyle>
          <a:p>
            <a:pPr/>
            <a:r>
              <a:t>Title Text</a:t>
            </a:r>
          </a:p>
        </p:txBody>
      </p:sp>
      <p:sp>
        <p:nvSpPr>
          <p:cNvPr id="127" name="Body Level One…"/>
          <p:cNvSpPr/>
          <p:nvPr>
            <p:ph type="body" idx="1"/>
          </p:nvPr>
        </p:nvSpPr>
        <p:spPr>
          <a:xfrm>
            <a:off x="628650" y="1825625"/>
            <a:ext cx="7886700" cy="4351338"/>
          </a:xfrm>
          <a:prstGeom prst="rect">
            <a:avLst/>
          </a:prstGeom>
        </p:spPr>
        <p:txBody>
          <a:bodyPr/>
          <a:lstStyle>
            <a:lvl1pPr marL="228600" indent="-228600" defTabSz="914400">
              <a:lnSpc>
                <a:spcPct val="90000"/>
              </a:lnSpc>
              <a:spcBef>
                <a:spcPts val="1000"/>
              </a:spcBef>
              <a:defRPr sz="2800"/>
            </a:lvl1pPr>
            <a:lvl2pPr marL="723900" indent="-266700" defTabSz="914400">
              <a:lnSpc>
                <a:spcPct val="90000"/>
              </a:lnSpc>
              <a:spcBef>
                <a:spcPts val="1000"/>
              </a:spcBef>
              <a:buChar char="•"/>
              <a:defRPr sz="2800"/>
            </a:lvl2pPr>
            <a:lvl3pPr marL="1234439" indent="-320039" defTabSz="914400">
              <a:lnSpc>
                <a:spcPct val="90000"/>
              </a:lnSpc>
              <a:spcBef>
                <a:spcPts val="1000"/>
              </a:spcBef>
              <a:defRPr sz="2800"/>
            </a:lvl3pPr>
            <a:lvl4pPr marL="1727200" indent="-355600" defTabSz="914400">
              <a:lnSpc>
                <a:spcPct val="90000"/>
              </a:lnSpc>
              <a:spcBef>
                <a:spcPts val="1000"/>
              </a:spcBef>
              <a:buChar char="•"/>
              <a:defRPr sz="2800"/>
            </a:lvl4pPr>
            <a:lvl5pPr marL="2184400" indent="-355600" defTabSz="914400">
              <a:lnSpc>
                <a:spcPct val="90000"/>
              </a:lnSpc>
              <a:spcBef>
                <a:spcPts val="1000"/>
              </a:spcBef>
              <a:buChar char="•"/>
              <a:defRPr sz="2800"/>
            </a:lvl5pPr>
          </a:lstStyle>
          <a:p>
            <a:pPr/>
            <a:r>
              <a:t>Body Level One</a:t>
            </a:r>
          </a:p>
          <a:p>
            <a:pPr lvl="1"/>
            <a:r>
              <a:t>Body Level Two</a:t>
            </a:r>
          </a:p>
          <a:p>
            <a:pPr lvl="2"/>
            <a:r>
              <a:t>Body Level Three</a:t>
            </a:r>
          </a:p>
          <a:p>
            <a:pPr lvl="3"/>
            <a:r>
              <a:t>Body Level Four</a:t>
            </a:r>
          </a:p>
          <a:p>
            <a:pPr lvl="4"/>
            <a:r>
              <a:t>Body Level Five</a:t>
            </a:r>
          </a:p>
        </p:txBody>
      </p:sp>
      <p:sp>
        <p:nvSpPr>
          <p:cNvPr id="128" name="Slide Number"/>
          <p:cNvSpPr/>
          <p:nvPr>
            <p:ph type="sldNum" sz="quarter" idx="2"/>
          </p:nvPr>
        </p:nvSpPr>
        <p:spPr>
          <a:xfrm>
            <a:off x="8251368" y="6404292"/>
            <a:ext cx="263983" cy="269241"/>
          </a:xfrm>
          <a:prstGeom prst="rect">
            <a:avLst/>
          </a:prstGeom>
        </p:spPr>
        <p:txBody>
          <a:bodyPr/>
          <a:lstStyle>
            <a:lvl1pP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
        <p:nvSpPr>
          <p:cNvPr id="135" name="Slide Number"/>
          <p:cNvSpPr/>
          <p:nvPr>
            <p:ph type="sldNum" sz="quarter" idx="2"/>
          </p:nvPr>
        </p:nvSpPr>
        <p:spPr>
          <a:xfrm>
            <a:off x="8251368" y="6404292"/>
            <a:ext cx="263983" cy="269241"/>
          </a:xfrm>
          <a:prstGeom prst="rect">
            <a:avLst/>
          </a:prstGeom>
        </p:spPr>
        <p:txBody>
          <a:bodyPr/>
          <a:lstStyle>
            <a:lvl1pP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Title Slide">
    <p:bg>
      <p:bgPr>
        <a:solidFill>
          <a:srgbClr val="404040"/>
        </a:solidFill>
      </p:bgPr>
    </p:bg>
    <p:spTree>
      <p:nvGrpSpPr>
        <p:cNvPr id="1" name=""/>
        <p:cNvGrpSpPr/>
        <p:nvPr/>
      </p:nvGrpSpPr>
      <p:grpSpPr>
        <a:xfrm>
          <a:off x="0" y="0"/>
          <a:ext cx="0" cy="0"/>
          <a:chOff x="0" y="0"/>
          <a:chExt cx="0" cy="0"/>
        </a:xfrm>
      </p:grpSpPr>
      <p:sp>
        <p:nvSpPr>
          <p:cNvPr id="142" name="Rectangle"/>
          <p:cNvSpPr/>
          <p:nvPr/>
        </p:nvSpPr>
        <p:spPr>
          <a:xfrm>
            <a:off x="0" y="0"/>
            <a:ext cx="9144000" cy="6858000"/>
          </a:xfrm>
          <a:prstGeom prst="rect">
            <a:avLst/>
          </a:prstGeom>
          <a:solidFill>
            <a:srgbClr val="1D1A36"/>
          </a:solidFill>
          <a:ln w="12700">
            <a:solidFill>
              <a:srgbClr val="42719B"/>
            </a:solidFill>
            <a:miter/>
          </a:ln>
        </p:spPr>
        <p:txBody>
          <a:bodyPr lIns="45719" rIns="45719" anchor="ctr"/>
          <a:lstStyle/>
          <a:p>
            <a:pPr algn="ctr">
              <a:defRPr>
                <a:solidFill>
                  <a:srgbClr val="FFFFFF"/>
                </a:solidFill>
              </a:defRPr>
            </a:pPr>
          </a:p>
        </p:txBody>
      </p:sp>
      <p:sp>
        <p:nvSpPr>
          <p:cNvPr id="143" name="Rectangle"/>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144" name="The Coding Bootcamp |"/>
          <p:cNvSpPr/>
          <p:nvPr/>
        </p:nvSpPr>
        <p:spPr>
          <a:xfrm>
            <a:off x="426891" y="4019051"/>
            <a:ext cx="3535509" cy="340087"/>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chor="ctr">
            <a:normAutofit fontScale="100000" lnSpcReduction="0"/>
          </a:bodyPr>
          <a:lstStyle>
            <a:lvl1pPr>
              <a:defRPr b="1" sz="1900">
                <a:solidFill>
                  <a:srgbClr val="FFFFFF"/>
                </a:solidFill>
                <a:latin typeface="Arial"/>
                <a:ea typeface="Arial"/>
                <a:cs typeface="Arial"/>
                <a:sym typeface="Arial"/>
              </a:defRPr>
            </a:lvl1pPr>
          </a:lstStyle>
          <a:p>
            <a:pPr/>
            <a:r>
              <a:t>The Coding Bootcamp |</a:t>
            </a:r>
          </a:p>
        </p:txBody>
      </p:sp>
      <p:sp>
        <p:nvSpPr>
          <p:cNvPr id="145" name="© 2016 | Coding Boot Camp - All Rights Reserved"/>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146" name="Title Text"/>
          <p:cNvSpPr/>
          <p:nvPr>
            <p:ph type="title"/>
          </p:nvPr>
        </p:nvSpPr>
        <p:spPr>
          <a:prstGeom prst="rect">
            <a:avLst/>
          </a:prstGeom>
        </p:spPr>
        <p:txBody>
          <a:bodyPr/>
          <a:lstStyle>
            <a:lvl1pPr defTabSz="914400">
              <a:lnSpc>
                <a:spcPct val="90000"/>
              </a:lnSpc>
              <a:defRPr i="0"/>
            </a:lvl1pPr>
          </a:lstStyle>
          <a:p>
            <a:pPr/>
            <a:r>
              <a:t>Title Text</a:t>
            </a:r>
          </a:p>
        </p:txBody>
      </p:sp>
      <p:sp>
        <p:nvSpPr>
          <p:cNvPr id="147" name="Body Level One…"/>
          <p:cNvSpPr/>
          <p:nvPr>
            <p:ph type="body" sz="quarter" idx="1"/>
          </p:nvPr>
        </p:nvSpPr>
        <p:spPr>
          <a:xfrm>
            <a:off x="3370402" y="4034788"/>
            <a:ext cx="2270008" cy="381001"/>
          </a:xfrm>
          <a:prstGeom prst="rect">
            <a:avLst/>
          </a:prstGeom>
        </p:spPr>
        <p:txBody>
          <a:bodyPr/>
          <a:lstStyle>
            <a:lvl1pPr marL="0" indent="0" defTabSz="914400">
              <a:lnSpc>
                <a:spcPct val="90000"/>
              </a:lnSpc>
              <a:spcBef>
                <a:spcPts val="1000"/>
              </a:spcBef>
              <a:buSzTx/>
              <a:buFontTx/>
              <a:buNone/>
              <a:defRPr b="1" sz="2000">
                <a:solidFill>
                  <a:srgbClr val="FFFFFF"/>
                </a:solidFill>
                <a:latin typeface="Arial"/>
                <a:ea typeface="Arial"/>
                <a:cs typeface="Arial"/>
                <a:sym typeface="Arial"/>
              </a:defRPr>
            </a:lvl1pPr>
            <a:lvl2pPr marL="685800" indent="-228600" defTabSz="914400">
              <a:lnSpc>
                <a:spcPct val="90000"/>
              </a:lnSpc>
              <a:spcBef>
                <a:spcPts val="1000"/>
              </a:spcBef>
              <a:buFontTx/>
              <a:buChar char="•"/>
              <a:defRPr b="1" sz="2000">
                <a:solidFill>
                  <a:srgbClr val="FFFFFF"/>
                </a:solidFill>
                <a:latin typeface="Arial"/>
                <a:ea typeface="Arial"/>
                <a:cs typeface="Arial"/>
                <a:sym typeface="Arial"/>
              </a:defRPr>
            </a:lvl2pPr>
            <a:lvl3pPr marL="1143000" defTabSz="914400">
              <a:lnSpc>
                <a:spcPct val="90000"/>
              </a:lnSpc>
              <a:spcBef>
                <a:spcPts val="1000"/>
              </a:spcBef>
              <a:buFontTx/>
              <a:defRPr b="1" sz="2000">
                <a:solidFill>
                  <a:srgbClr val="FFFFFF"/>
                </a:solidFill>
                <a:latin typeface="Arial"/>
                <a:ea typeface="Arial"/>
                <a:cs typeface="Arial"/>
                <a:sym typeface="Arial"/>
              </a:defRPr>
            </a:lvl3pPr>
            <a:lvl4pPr marL="1600200" indent="-228600" defTabSz="914400">
              <a:lnSpc>
                <a:spcPct val="90000"/>
              </a:lnSpc>
              <a:spcBef>
                <a:spcPts val="1000"/>
              </a:spcBef>
              <a:buFontTx/>
              <a:buChar char="•"/>
              <a:defRPr b="1" sz="2000">
                <a:solidFill>
                  <a:srgbClr val="FFFFFF"/>
                </a:solidFill>
                <a:latin typeface="Arial"/>
                <a:ea typeface="Arial"/>
                <a:cs typeface="Arial"/>
                <a:sym typeface="Arial"/>
              </a:defRPr>
            </a:lvl4pPr>
            <a:lvl5pPr marL="2057400" indent="-228600" defTabSz="914400">
              <a:lnSpc>
                <a:spcPct val="90000"/>
              </a:lnSpc>
              <a:spcBef>
                <a:spcPts val="1000"/>
              </a:spcBef>
              <a:buFontTx/>
              <a:buChar char="•"/>
              <a:defRPr b="1" sz="2000">
                <a:solidFill>
                  <a:srgbClr val="FFFFFF"/>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48" name="Rectangle"/>
          <p:cNvSpPr/>
          <p:nvPr>
            <p:ph type="body" sz="quarter" idx="13"/>
          </p:nvPr>
        </p:nvSpPr>
        <p:spPr>
          <a:xfrm>
            <a:off x="396990" y="2504043"/>
            <a:ext cx="2700339" cy="381001"/>
          </a:xfrm>
          <a:prstGeom prst="rect">
            <a:avLst/>
          </a:prstGeom>
        </p:spPr>
        <p:txBody>
          <a:bodyPr/>
          <a:lstStyle/>
          <a:p>
            <a:pPr marL="0" indent="0" defTabSz="914400">
              <a:lnSpc>
                <a:spcPct val="90000"/>
              </a:lnSpc>
              <a:spcBef>
                <a:spcPts val="1000"/>
              </a:spcBef>
              <a:buSzTx/>
              <a:buFontTx/>
              <a:buNone/>
              <a:defRPr b="1" sz="2000">
                <a:solidFill>
                  <a:srgbClr val="FFFFFF"/>
                </a:solidFill>
                <a:latin typeface="Arial"/>
                <a:ea typeface="Arial"/>
                <a:cs typeface="Arial"/>
                <a:sym typeface="Arial"/>
              </a:defRPr>
            </a:pPr>
          </a:p>
        </p:txBody>
      </p:sp>
      <p:sp>
        <p:nvSpPr>
          <p:cNvPr id="149"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1_Blank">
    <p:bg>
      <p:bgPr>
        <a:solidFill>
          <a:srgbClr val="404040"/>
        </a:solidFill>
      </p:bgPr>
    </p:bg>
    <p:spTree>
      <p:nvGrpSpPr>
        <p:cNvPr id="1" name=""/>
        <p:cNvGrpSpPr/>
        <p:nvPr/>
      </p:nvGrpSpPr>
      <p:grpSpPr>
        <a:xfrm>
          <a:off x="0" y="0"/>
          <a:ext cx="0" cy="0"/>
          <a:chOff x="0" y="0"/>
          <a:chExt cx="0" cy="0"/>
        </a:xfrm>
      </p:grpSpPr>
      <p:sp>
        <p:nvSpPr>
          <p:cNvPr id="156" name="Rectangle"/>
          <p:cNvSpPr/>
          <p:nvPr/>
        </p:nvSpPr>
        <p:spPr>
          <a:xfrm>
            <a:off x="0" y="0"/>
            <a:ext cx="9144000" cy="6858000"/>
          </a:xfrm>
          <a:prstGeom prst="rect">
            <a:avLst/>
          </a:prstGeom>
          <a:solidFill>
            <a:srgbClr val="1D1A36"/>
          </a:solidFill>
          <a:ln w="12700">
            <a:solidFill>
              <a:srgbClr val="42719B"/>
            </a:solidFill>
            <a:miter/>
          </a:ln>
        </p:spPr>
        <p:txBody>
          <a:bodyPr lIns="45719" rIns="45719" anchor="ctr"/>
          <a:lstStyle/>
          <a:p>
            <a:pPr algn="ctr">
              <a:defRPr>
                <a:solidFill>
                  <a:srgbClr val="FFFFFF"/>
                </a:solidFill>
              </a:defRPr>
            </a:pPr>
          </a:p>
        </p:txBody>
      </p:sp>
      <p:sp>
        <p:nvSpPr>
          <p:cNvPr id="157" name="Rectangle"/>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158" name="© 2016 | Coding Boot Camp - All Rights Reserved"/>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159" name="Title Text"/>
          <p:cNvSpPr/>
          <p:nvPr>
            <p:ph type="title"/>
          </p:nvPr>
        </p:nvSpPr>
        <p:spPr>
          <a:prstGeom prst="rect">
            <a:avLst/>
          </a:prstGeom>
        </p:spPr>
        <p:txBody>
          <a:bodyPr/>
          <a:lstStyle>
            <a:lvl1pPr defTabSz="914400">
              <a:lnSpc>
                <a:spcPct val="90000"/>
              </a:lnSpc>
            </a:lvl1pPr>
          </a:lstStyle>
          <a:p>
            <a:pPr/>
            <a:r>
              <a:t>Title Text</a:t>
            </a:r>
          </a:p>
        </p:txBody>
      </p:sp>
      <p:sp>
        <p:nvSpPr>
          <p:cNvPr id="160"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167" name="Rectangle"/>
          <p:cNvSpPr/>
          <p:nvPr/>
        </p:nvSpPr>
        <p:spPr>
          <a:xfrm>
            <a:off x="-1" y="6418964"/>
            <a:ext cx="9155743" cy="457748"/>
          </a:xfrm>
          <a:prstGeom prst="rect">
            <a:avLst/>
          </a:prstGeom>
          <a:solidFill>
            <a:srgbClr val="1D1A36"/>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168" name="Title Text"/>
          <p:cNvSpPr/>
          <p:nvPr>
            <p:ph type="title"/>
          </p:nvPr>
        </p:nvSpPr>
        <p:spPr>
          <a:xfrm>
            <a:off x="304800" y="0"/>
            <a:ext cx="5470527" cy="653854"/>
          </a:xfrm>
          <a:prstGeom prst="rect">
            <a:avLst/>
          </a:prstGeom>
        </p:spPr>
        <p:txBody>
          <a:bodyPr/>
          <a:lstStyle>
            <a:lvl1pPr defTabSz="914400">
              <a:lnSpc>
                <a:spcPct val="90000"/>
              </a:lnSpc>
              <a:defRPr i="0" sz="2400">
                <a:solidFill>
                  <a:srgbClr val="000000"/>
                </a:solidFill>
              </a:defRPr>
            </a:lvl1pPr>
          </a:lstStyle>
          <a:p>
            <a:pPr/>
            <a:r>
              <a:t>Title Text</a:t>
            </a:r>
          </a:p>
        </p:txBody>
      </p:sp>
      <p:sp>
        <p:nvSpPr>
          <p:cNvPr id="169" name="© 2016 | Coding Boot Camp - All Rights Reserved"/>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170" name="Line"/>
          <p:cNvSpPr/>
          <p:nvPr/>
        </p:nvSpPr>
        <p:spPr>
          <a:xfrm>
            <a:off x="0" y="653853"/>
            <a:ext cx="9144000" cy="1"/>
          </a:xfrm>
          <a:prstGeom prst="line">
            <a:avLst/>
          </a:prstGeom>
          <a:ln w="41275">
            <a:solidFill>
              <a:srgbClr val="C83232"/>
            </a:solidFill>
            <a:miter/>
          </a:ln>
        </p:spPr>
        <p:txBody>
          <a:bodyPr lIns="45719" rIns="45719"/>
          <a:lstStyle/>
          <a:p>
            <a:pPr/>
          </a:p>
        </p:txBody>
      </p:sp>
      <p:sp>
        <p:nvSpPr>
          <p:cNvPr id="171"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pic>
        <p:nvPicPr>
          <p:cNvPr id="178" name="image5.png" descr="image5.png"/>
          <p:cNvPicPr>
            <a:picLocks noChangeAspect="1"/>
          </p:cNvPicPr>
          <p:nvPr/>
        </p:nvPicPr>
        <p:blipFill>
          <a:blip r:embed="rId2">
            <a:extLst/>
          </a:blip>
          <a:stretch>
            <a:fillRect/>
          </a:stretch>
        </p:blipFill>
        <p:spPr>
          <a:xfrm>
            <a:off x="0" y="0"/>
            <a:ext cx="9144000" cy="6864081"/>
          </a:xfrm>
          <a:prstGeom prst="rect">
            <a:avLst/>
          </a:prstGeom>
          <a:ln w="12700">
            <a:miter lim="400000"/>
          </a:ln>
        </p:spPr>
      </p:pic>
      <p:sp>
        <p:nvSpPr>
          <p:cNvPr id="179" name="Rectangle"/>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180" name="Rutgers Coding Bootcamp |"/>
          <p:cNvSpPr/>
          <p:nvPr/>
        </p:nvSpPr>
        <p:spPr>
          <a:xfrm>
            <a:off x="426891" y="4019051"/>
            <a:ext cx="3535509" cy="340087"/>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chor="ctr">
            <a:normAutofit fontScale="100000" lnSpcReduction="0"/>
          </a:bodyPr>
          <a:lstStyle>
            <a:lvl1pPr>
              <a:defRPr b="1" sz="1900">
                <a:solidFill>
                  <a:srgbClr val="FFFFFF"/>
                </a:solidFill>
                <a:latin typeface="Arial"/>
                <a:ea typeface="Arial"/>
                <a:cs typeface="Arial"/>
                <a:sym typeface="Arial"/>
              </a:defRPr>
            </a:lvl1pPr>
          </a:lstStyle>
          <a:p>
            <a:pPr/>
            <a:r>
              <a:t>Rutgers Coding Bootcamp |</a:t>
            </a:r>
          </a:p>
        </p:txBody>
      </p:sp>
      <p:sp>
        <p:nvSpPr>
          <p:cNvPr id="181" name="© 2016 | Coding Boot Camp - All Rights Reserved"/>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182" name="Title Text"/>
          <p:cNvSpPr/>
          <p:nvPr>
            <p:ph type="title"/>
          </p:nvPr>
        </p:nvSpPr>
        <p:spPr>
          <a:prstGeom prst="rect">
            <a:avLst/>
          </a:prstGeom>
        </p:spPr>
        <p:txBody>
          <a:bodyPr/>
          <a:lstStyle>
            <a:lvl1pPr defTabSz="914400">
              <a:lnSpc>
                <a:spcPct val="90000"/>
              </a:lnSpc>
              <a:defRPr i="0"/>
            </a:lvl1pPr>
          </a:lstStyle>
          <a:p>
            <a:pPr/>
            <a:r>
              <a:t>Title Text</a:t>
            </a:r>
          </a:p>
        </p:txBody>
      </p:sp>
      <p:sp>
        <p:nvSpPr>
          <p:cNvPr id="183" name="Body Level One…"/>
          <p:cNvSpPr/>
          <p:nvPr>
            <p:ph type="body" sz="quarter" idx="1"/>
          </p:nvPr>
        </p:nvSpPr>
        <p:spPr>
          <a:xfrm>
            <a:off x="3962400" y="4037683"/>
            <a:ext cx="2270008" cy="381001"/>
          </a:xfrm>
          <a:prstGeom prst="rect">
            <a:avLst/>
          </a:prstGeom>
        </p:spPr>
        <p:txBody>
          <a:bodyPr/>
          <a:lstStyle>
            <a:lvl1pPr marL="0" indent="0" defTabSz="914400">
              <a:lnSpc>
                <a:spcPct val="90000"/>
              </a:lnSpc>
              <a:spcBef>
                <a:spcPts val="1000"/>
              </a:spcBef>
              <a:buSzTx/>
              <a:buFontTx/>
              <a:buNone/>
              <a:defRPr b="1" sz="2000">
                <a:solidFill>
                  <a:srgbClr val="FFFFFF"/>
                </a:solidFill>
                <a:latin typeface="Arial"/>
                <a:ea typeface="Arial"/>
                <a:cs typeface="Arial"/>
                <a:sym typeface="Arial"/>
              </a:defRPr>
            </a:lvl1pPr>
            <a:lvl2pPr marL="685800" indent="-228600" defTabSz="914400">
              <a:lnSpc>
                <a:spcPct val="90000"/>
              </a:lnSpc>
              <a:spcBef>
                <a:spcPts val="1000"/>
              </a:spcBef>
              <a:buFontTx/>
              <a:buChar char="•"/>
              <a:defRPr b="1" sz="2000">
                <a:solidFill>
                  <a:srgbClr val="FFFFFF"/>
                </a:solidFill>
                <a:latin typeface="Arial"/>
                <a:ea typeface="Arial"/>
                <a:cs typeface="Arial"/>
                <a:sym typeface="Arial"/>
              </a:defRPr>
            </a:lvl2pPr>
            <a:lvl3pPr marL="1143000" defTabSz="914400">
              <a:lnSpc>
                <a:spcPct val="90000"/>
              </a:lnSpc>
              <a:spcBef>
                <a:spcPts val="1000"/>
              </a:spcBef>
              <a:buFontTx/>
              <a:defRPr b="1" sz="2000">
                <a:solidFill>
                  <a:srgbClr val="FFFFFF"/>
                </a:solidFill>
                <a:latin typeface="Arial"/>
                <a:ea typeface="Arial"/>
                <a:cs typeface="Arial"/>
                <a:sym typeface="Arial"/>
              </a:defRPr>
            </a:lvl3pPr>
            <a:lvl4pPr marL="1600200" indent="-228600" defTabSz="914400">
              <a:lnSpc>
                <a:spcPct val="90000"/>
              </a:lnSpc>
              <a:spcBef>
                <a:spcPts val="1000"/>
              </a:spcBef>
              <a:buFontTx/>
              <a:buChar char="•"/>
              <a:defRPr b="1" sz="2000">
                <a:solidFill>
                  <a:srgbClr val="FFFFFF"/>
                </a:solidFill>
                <a:latin typeface="Arial"/>
                <a:ea typeface="Arial"/>
                <a:cs typeface="Arial"/>
                <a:sym typeface="Arial"/>
              </a:defRPr>
            </a:lvl4pPr>
            <a:lvl5pPr marL="2057400" indent="-228600" defTabSz="914400">
              <a:lnSpc>
                <a:spcPct val="90000"/>
              </a:lnSpc>
              <a:spcBef>
                <a:spcPts val="1000"/>
              </a:spcBef>
              <a:buFontTx/>
              <a:buChar char="•"/>
              <a:defRPr b="1" sz="2000">
                <a:solidFill>
                  <a:srgbClr val="FFFFFF"/>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84" name="Rectangle"/>
          <p:cNvSpPr/>
          <p:nvPr>
            <p:ph type="body" sz="quarter" idx="13"/>
          </p:nvPr>
        </p:nvSpPr>
        <p:spPr>
          <a:xfrm>
            <a:off x="396990" y="2504043"/>
            <a:ext cx="2700339" cy="381001"/>
          </a:xfrm>
          <a:prstGeom prst="rect">
            <a:avLst/>
          </a:prstGeom>
        </p:spPr>
        <p:txBody>
          <a:bodyPr/>
          <a:lstStyle/>
          <a:p>
            <a:pPr marL="0" indent="0" defTabSz="914400">
              <a:lnSpc>
                <a:spcPct val="90000"/>
              </a:lnSpc>
              <a:spcBef>
                <a:spcPts val="1000"/>
              </a:spcBef>
              <a:buSzTx/>
              <a:buFontTx/>
              <a:buNone/>
              <a:defRPr b="1" sz="2000">
                <a:solidFill>
                  <a:srgbClr val="FFFFFF"/>
                </a:solidFill>
                <a:latin typeface="Arial"/>
                <a:ea typeface="Arial"/>
                <a:cs typeface="Arial"/>
                <a:sym typeface="Arial"/>
              </a:defRPr>
            </a:pPr>
          </a:p>
        </p:txBody>
      </p:sp>
      <p:sp>
        <p:nvSpPr>
          <p:cNvPr id="185"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showMasterPhAnim="1">
  <p:cSld name="1_Blank">
    <p:spTree>
      <p:nvGrpSpPr>
        <p:cNvPr id="1" name=""/>
        <p:cNvGrpSpPr/>
        <p:nvPr/>
      </p:nvGrpSpPr>
      <p:grpSpPr>
        <a:xfrm>
          <a:off x="0" y="0"/>
          <a:ext cx="0" cy="0"/>
          <a:chOff x="0" y="0"/>
          <a:chExt cx="0" cy="0"/>
        </a:xfrm>
      </p:grpSpPr>
      <p:pic>
        <p:nvPicPr>
          <p:cNvPr id="192" name="image5.png" descr="image5.png"/>
          <p:cNvPicPr>
            <a:picLocks noChangeAspect="1"/>
          </p:cNvPicPr>
          <p:nvPr/>
        </p:nvPicPr>
        <p:blipFill>
          <a:blip r:embed="rId2">
            <a:extLst/>
          </a:blip>
          <a:stretch>
            <a:fillRect/>
          </a:stretch>
        </p:blipFill>
        <p:spPr>
          <a:xfrm>
            <a:off x="0" y="0"/>
            <a:ext cx="9144000" cy="6864081"/>
          </a:xfrm>
          <a:prstGeom prst="rect">
            <a:avLst/>
          </a:prstGeom>
          <a:ln w="12700">
            <a:miter lim="400000"/>
          </a:ln>
        </p:spPr>
      </p:pic>
      <p:sp>
        <p:nvSpPr>
          <p:cNvPr id="193" name="Rectangle"/>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194" name="© 2016 | Coding Boot Camp - All Rights Reserved"/>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195" name="Title Text"/>
          <p:cNvSpPr/>
          <p:nvPr>
            <p:ph type="title"/>
          </p:nvPr>
        </p:nvSpPr>
        <p:spPr>
          <a:prstGeom prst="rect">
            <a:avLst/>
          </a:prstGeom>
        </p:spPr>
        <p:txBody>
          <a:bodyPr/>
          <a:lstStyle>
            <a:lvl1pPr defTabSz="914400">
              <a:lnSpc>
                <a:spcPct val="90000"/>
              </a:lnSpc>
            </a:lvl1pPr>
          </a:lstStyle>
          <a:p>
            <a:pPr/>
            <a:r>
              <a:t>Title Text</a:t>
            </a:r>
          </a:p>
        </p:txBody>
      </p:sp>
      <p:sp>
        <p:nvSpPr>
          <p:cNvPr id="196"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203" name="Rectangle"/>
          <p:cNvSpPr/>
          <p:nvPr/>
        </p:nvSpPr>
        <p:spPr>
          <a:xfrm>
            <a:off x="-5872" y="6410337"/>
            <a:ext cx="9155743" cy="457748"/>
          </a:xfrm>
          <a:prstGeom prst="rect">
            <a:avLst/>
          </a:prstGeom>
          <a:solidFill>
            <a:srgbClr val="D11034"/>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204" name="© 2016 | UCFB - All Rights Reserved"/>
          <p:cNvSpPr/>
          <p:nvPr/>
        </p:nvSpPr>
        <p:spPr>
          <a:xfrm>
            <a:off x="533400" y="6531609"/>
            <a:ext cx="2787650"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FFFFFF"/>
                </a:solidFill>
                <a:latin typeface="Arial"/>
                <a:ea typeface="Arial"/>
                <a:cs typeface="Arial"/>
                <a:sym typeface="Arial"/>
              </a:defRPr>
            </a:lvl1pPr>
          </a:lstStyle>
          <a:p>
            <a:pPr/>
            <a:r>
              <a:t>© 2016 | UCFB - All Rights Reserved</a:t>
            </a:r>
          </a:p>
        </p:txBody>
      </p:sp>
      <p:sp>
        <p:nvSpPr>
          <p:cNvPr id="205" name="Title Text"/>
          <p:cNvSpPr/>
          <p:nvPr>
            <p:ph type="title"/>
          </p:nvPr>
        </p:nvSpPr>
        <p:spPr>
          <a:xfrm>
            <a:off x="304800" y="0"/>
            <a:ext cx="5470527" cy="653854"/>
          </a:xfrm>
          <a:prstGeom prst="rect">
            <a:avLst/>
          </a:prstGeom>
        </p:spPr>
        <p:txBody>
          <a:bodyPr/>
          <a:lstStyle>
            <a:lvl1pPr defTabSz="914400">
              <a:lnSpc>
                <a:spcPct val="90000"/>
              </a:lnSpc>
              <a:defRPr i="0" sz="2400">
                <a:solidFill>
                  <a:srgbClr val="000000"/>
                </a:solidFill>
              </a:defRPr>
            </a:lvl1pPr>
          </a:lstStyle>
          <a:p>
            <a:pPr/>
            <a:r>
              <a:t>Title Text</a:t>
            </a:r>
          </a:p>
        </p:txBody>
      </p:sp>
      <p:sp>
        <p:nvSpPr>
          <p:cNvPr id="206" name="Line"/>
          <p:cNvSpPr/>
          <p:nvPr/>
        </p:nvSpPr>
        <p:spPr>
          <a:xfrm>
            <a:off x="0" y="653853"/>
            <a:ext cx="9144000" cy="1"/>
          </a:xfrm>
          <a:prstGeom prst="line">
            <a:avLst/>
          </a:prstGeom>
          <a:ln w="41275">
            <a:solidFill>
              <a:srgbClr val="C83232"/>
            </a:solidFill>
            <a:miter/>
          </a:ln>
        </p:spPr>
        <p:txBody>
          <a:bodyPr lIns="45719" rIns="45719"/>
          <a:lstStyle/>
          <a:p>
            <a:pPr/>
          </a:p>
        </p:txBody>
      </p:sp>
      <p:pic>
        <p:nvPicPr>
          <p:cNvPr id="207" name="image6.png" descr="image6.png"/>
          <p:cNvPicPr>
            <a:picLocks noChangeAspect="1"/>
          </p:cNvPicPr>
          <p:nvPr/>
        </p:nvPicPr>
        <p:blipFill>
          <a:blip r:embed="rId2">
            <a:extLst/>
          </a:blip>
          <a:stretch>
            <a:fillRect/>
          </a:stretch>
        </p:blipFill>
        <p:spPr>
          <a:xfrm>
            <a:off x="-5871" y="6410337"/>
            <a:ext cx="3968271" cy="447663"/>
          </a:xfrm>
          <a:prstGeom prst="rect">
            <a:avLst/>
          </a:prstGeom>
          <a:ln w="12700">
            <a:miter lim="400000"/>
          </a:ln>
        </p:spPr>
      </p:pic>
      <p:sp>
        <p:nvSpPr>
          <p:cNvPr id="208" name="© 2016 | Coding Boot Camp - All Rights Reserved"/>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209"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0" showMasterPhAnim="1">
  <p:cSld name="1_Title Slide">
    <p:spTree>
      <p:nvGrpSpPr>
        <p:cNvPr id="1" name=""/>
        <p:cNvGrpSpPr/>
        <p:nvPr/>
      </p:nvGrpSpPr>
      <p:grpSpPr>
        <a:xfrm>
          <a:off x="0" y="0"/>
          <a:ext cx="0" cy="0"/>
          <a:chOff x="0" y="0"/>
          <a:chExt cx="0" cy="0"/>
        </a:xfrm>
      </p:grpSpPr>
      <p:sp>
        <p:nvSpPr>
          <p:cNvPr id="216" name="Title Text"/>
          <p:cNvSpPr/>
          <p:nvPr>
            <p:ph type="title"/>
          </p:nvPr>
        </p:nvSpPr>
        <p:spPr>
          <a:xfrm>
            <a:off x="685800" y="2130426"/>
            <a:ext cx="7772400" cy="1470026"/>
          </a:xfrm>
          <a:prstGeom prst="rect">
            <a:avLst/>
          </a:prstGeom>
        </p:spPr>
        <p:txBody>
          <a:bodyPr/>
          <a:lstStyle>
            <a:lvl1pPr defTabSz="914400">
              <a:lnSpc>
                <a:spcPct val="90000"/>
              </a:lnSpc>
              <a:defRPr b="0" i="0" sz="4400">
                <a:solidFill>
                  <a:srgbClr val="000000"/>
                </a:solidFill>
                <a:latin typeface="Calibri Light"/>
                <a:ea typeface="Calibri Light"/>
                <a:cs typeface="Calibri Light"/>
                <a:sym typeface="Calibri Light"/>
              </a:defRPr>
            </a:lvl1pPr>
          </a:lstStyle>
          <a:p>
            <a:pPr/>
            <a:r>
              <a:t>Title Text</a:t>
            </a:r>
          </a:p>
        </p:txBody>
      </p:sp>
      <p:sp>
        <p:nvSpPr>
          <p:cNvPr id="217" name="Body Level One…"/>
          <p:cNvSpPr/>
          <p:nvPr>
            <p:ph type="body" sz="quarter" idx="1"/>
          </p:nvPr>
        </p:nvSpPr>
        <p:spPr>
          <a:xfrm>
            <a:off x="1371600" y="3886200"/>
            <a:ext cx="6400800" cy="1752600"/>
          </a:xfrm>
          <a:prstGeom prst="rect">
            <a:avLst/>
          </a:prstGeom>
        </p:spPr>
        <p:txBody>
          <a:bodyPr/>
          <a:lstStyle>
            <a:lvl1pPr marL="0" indent="0" algn="ctr" defTabSz="914400">
              <a:lnSpc>
                <a:spcPct val="90000"/>
              </a:lnSpc>
              <a:spcBef>
                <a:spcPts val="1000"/>
              </a:spcBef>
              <a:buSzTx/>
              <a:buFontTx/>
              <a:buNone/>
              <a:defRPr sz="2800">
                <a:solidFill>
                  <a:srgbClr val="888888"/>
                </a:solidFill>
              </a:defRPr>
            </a:lvl1pPr>
            <a:lvl2pPr marL="0" indent="342900" algn="ctr" defTabSz="914400">
              <a:lnSpc>
                <a:spcPct val="90000"/>
              </a:lnSpc>
              <a:spcBef>
                <a:spcPts val="1000"/>
              </a:spcBef>
              <a:buSzTx/>
              <a:buFontTx/>
              <a:buNone/>
              <a:defRPr sz="2800">
                <a:solidFill>
                  <a:srgbClr val="888888"/>
                </a:solidFill>
              </a:defRPr>
            </a:lvl2pPr>
            <a:lvl3pPr marL="0" indent="685800" algn="ctr" defTabSz="914400">
              <a:lnSpc>
                <a:spcPct val="90000"/>
              </a:lnSpc>
              <a:spcBef>
                <a:spcPts val="1000"/>
              </a:spcBef>
              <a:buSzTx/>
              <a:buFontTx/>
              <a:buNone/>
              <a:defRPr sz="2800">
                <a:solidFill>
                  <a:srgbClr val="888888"/>
                </a:solidFill>
              </a:defRPr>
            </a:lvl3pPr>
            <a:lvl4pPr marL="0" indent="1028700" algn="ctr" defTabSz="914400">
              <a:lnSpc>
                <a:spcPct val="90000"/>
              </a:lnSpc>
              <a:spcBef>
                <a:spcPts val="1000"/>
              </a:spcBef>
              <a:buSzTx/>
              <a:buFontTx/>
              <a:buNone/>
              <a:defRPr sz="2800">
                <a:solidFill>
                  <a:srgbClr val="888888"/>
                </a:solidFill>
              </a:defRPr>
            </a:lvl4pPr>
            <a:lvl5pPr marL="0" indent="1371600" algn="ctr" defTabSz="914400">
              <a:lnSpc>
                <a:spcPct val="90000"/>
              </a:lnSpc>
              <a:spcBef>
                <a:spcPts val="1000"/>
              </a:spcBef>
              <a:buSzTx/>
              <a:buFontTx/>
              <a:buNone/>
              <a:defRPr sz="28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218" name="Slide Number"/>
          <p:cNvSpPr/>
          <p:nvPr>
            <p:ph type="sldNum" sz="quarter" idx="2"/>
          </p:nvPr>
        </p:nvSpPr>
        <p:spPr>
          <a:xfrm>
            <a:off x="8251368" y="6404292"/>
            <a:ext cx="263983" cy="269241"/>
          </a:xfrm>
          <a:prstGeom prst="rect">
            <a:avLst/>
          </a:prstGeom>
        </p:spPr>
        <p:txBody>
          <a:bodyPr/>
          <a:lstStyle>
            <a:lvl1pP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0" showMasterPhAnim="1">
  <p:cSld name="1_Title and Content">
    <p:spTree>
      <p:nvGrpSpPr>
        <p:cNvPr id="1" name=""/>
        <p:cNvGrpSpPr/>
        <p:nvPr/>
      </p:nvGrpSpPr>
      <p:grpSpPr>
        <a:xfrm>
          <a:off x="0" y="0"/>
          <a:ext cx="0" cy="0"/>
          <a:chOff x="0" y="0"/>
          <a:chExt cx="0" cy="0"/>
        </a:xfrm>
      </p:grpSpPr>
      <p:sp>
        <p:nvSpPr>
          <p:cNvPr id="225" name="Title Text"/>
          <p:cNvSpPr/>
          <p:nvPr>
            <p:ph type="title"/>
          </p:nvPr>
        </p:nvSpPr>
        <p:spPr>
          <a:xfrm>
            <a:off x="628650" y="365125"/>
            <a:ext cx="7886700" cy="1325563"/>
          </a:xfrm>
          <a:prstGeom prst="rect">
            <a:avLst/>
          </a:prstGeom>
        </p:spPr>
        <p:txBody>
          <a:bodyPr/>
          <a:lstStyle>
            <a:lvl1pPr defTabSz="914400">
              <a:lnSpc>
                <a:spcPct val="90000"/>
              </a:lnSpc>
              <a:defRPr b="0" i="0" sz="4400">
                <a:solidFill>
                  <a:srgbClr val="000000"/>
                </a:solidFill>
                <a:latin typeface="Calibri Light"/>
                <a:ea typeface="Calibri Light"/>
                <a:cs typeface="Calibri Light"/>
                <a:sym typeface="Calibri Light"/>
              </a:defRPr>
            </a:lvl1pPr>
          </a:lstStyle>
          <a:p>
            <a:pPr/>
            <a:r>
              <a:t>Title Text</a:t>
            </a:r>
          </a:p>
        </p:txBody>
      </p:sp>
      <p:sp>
        <p:nvSpPr>
          <p:cNvPr id="226" name="Body Level One…"/>
          <p:cNvSpPr/>
          <p:nvPr>
            <p:ph type="body" idx="1"/>
          </p:nvPr>
        </p:nvSpPr>
        <p:spPr>
          <a:xfrm>
            <a:off x="628650" y="1825625"/>
            <a:ext cx="7886700" cy="4351338"/>
          </a:xfrm>
          <a:prstGeom prst="rect">
            <a:avLst/>
          </a:prstGeom>
        </p:spPr>
        <p:txBody>
          <a:bodyPr/>
          <a:lstStyle>
            <a:lvl1pPr marL="228600" indent="-228600" defTabSz="914400">
              <a:lnSpc>
                <a:spcPct val="90000"/>
              </a:lnSpc>
              <a:spcBef>
                <a:spcPts val="1000"/>
              </a:spcBef>
              <a:defRPr sz="2800"/>
            </a:lvl1pPr>
            <a:lvl2pPr marL="723900" indent="-266700" defTabSz="914400">
              <a:lnSpc>
                <a:spcPct val="90000"/>
              </a:lnSpc>
              <a:spcBef>
                <a:spcPts val="1000"/>
              </a:spcBef>
              <a:buChar char="•"/>
              <a:defRPr sz="2800"/>
            </a:lvl2pPr>
            <a:lvl3pPr marL="1234439" indent="-320039" defTabSz="914400">
              <a:lnSpc>
                <a:spcPct val="90000"/>
              </a:lnSpc>
              <a:spcBef>
                <a:spcPts val="1000"/>
              </a:spcBef>
              <a:defRPr sz="2800"/>
            </a:lvl3pPr>
            <a:lvl4pPr marL="1727200" indent="-355600" defTabSz="914400">
              <a:lnSpc>
                <a:spcPct val="90000"/>
              </a:lnSpc>
              <a:spcBef>
                <a:spcPts val="1000"/>
              </a:spcBef>
              <a:buChar char="•"/>
              <a:defRPr sz="2800"/>
            </a:lvl4pPr>
            <a:lvl5pPr marL="2184400" indent="-355600" defTabSz="914400">
              <a:lnSpc>
                <a:spcPct val="90000"/>
              </a:lnSpc>
              <a:spcBef>
                <a:spcPts val="1000"/>
              </a:spcBef>
              <a:buChar char="•"/>
              <a:defRPr sz="2800"/>
            </a:lvl5pPr>
          </a:lstStyle>
          <a:p>
            <a:pPr/>
            <a:r>
              <a:t>Body Level One</a:t>
            </a:r>
          </a:p>
          <a:p>
            <a:pPr lvl="1"/>
            <a:r>
              <a:t>Body Level Two</a:t>
            </a:r>
          </a:p>
          <a:p>
            <a:pPr lvl="2"/>
            <a:r>
              <a:t>Body Level Three</a:t>
            </a:r>
          </a:p>
          <a:p>
            <a:pPr lvl="3"/>
            <a:r>
              <a:t>Body Level Four</a:t>
            </a:r>
          </a:p>
          <a:p>
            <a:pPr lvl="4"/>
            <a:r>
              <a:t>Body Level Five</a:t>
            </a:r>
          </a:p>
        </p:txBody>
      </p:sp>
      <p:sp>
        <p:nvSpPr>
          <p:cNvPr id="227" name="Slide Number"/>
          <p:cNvSpPr/>
          <p:nvPr>
            <p:ph type="sldNum" sz="quarter" idx="2"/>
          </p:nvPr>
        </p:nvSpPr>
        <p:spPr>
          <a:xfrm>
            <a:off x="8251368" y="6404292"/>
            <a:ext cx="263983" cy="269241"/>
          </a:xfrm>
          <a:prstGeom prst="rect">
            <a:avLst/>
          </a:prstGeom>
        </p:spPr>
        <p:txBody>
          <a:bodyPr/>
          <a:lstStyle>
            <a:lvl1pP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1_Blank">
    <p:spTree>
      <p:nvGrpSpPr>
        <p:cNvPr id="1" name=""/>
        <p:cNvGrpSpPr/>
        <p:nvPr/>
      </p:nvGrpSpPr>
      <p:grpSpPr>
        <a:xfrm>
          <a:off x="0" y="0"/>
          <a:ext cx="0" cy="0"/>
          <a:chOff x="0" y="0"/>
          <a:chExt cx="0" cy="0"/>
        </a:xfrm>
      </p:grpSpPr>
      <p:sp>
        <p:nvSpPr>
          <p:cNvPr id="30" name="Title Text"/>
          <p:cNvSpPr/>
          <p:nvPr>
            <p:ph type="title"/>
          </p:nvPr>
        </p:nvSpPr>
        <p:spPr>
          <a:prstGeom prst="rect">
            <a:avLst/>
          </a:prstGeom>
        </p:spPr>
        <p:txBody>
          <a:bodyPr/>
          <a:lstStyle/>
          <a:p>
            <a:pPr/>
            <a:r>
              <a:t>Title Text</a:t>
            </a:r>
          </a:p>
        </p:txBody>
      </p:sp>
      <p:sp>
        <p:nvSpPr>
          <p:cNvPr id="31"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
        <p:nvSpPr>
          <p:cNvPr id="234" name="Slide Number"/>
          <p:cNvSpPr/>
          <p:nvPr>
            <p:ph type="sldNum" sz="quarter" idx="2"/>
          </p:nvPr>
        </p:nvSpPr>
        <p:spPr>
          <a:xfrm>
            <a:off x="8251368" y="6404292"/>
            <a:ext cx="263983" cy="269241"/>
          </a:xfrm>
          <a:prstGeom prst="rect">
            <a:avLst/>
          </a:prstGeom>
        </p:spPr>
        <p:txBody>
          <a:bodyPr/>
          <a:lstStyle>
            <a:lvl1pP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38" name="Line"/>
          <p:cNvSpPr/>
          <p:nvPr/>
        </p:nvSpPr>
        <p:spPr>
          <a:xfrm>
            <a:off x="0" y="653853"/>
            <a:ext cx="9144000" cy="1"/>
          </a:xfrm>
          <a:prstGeom prst="line">
            <a:avLst/>
          </a:prstGeom>
          <a:ln w="41275">
            <a:solidFill>
              <a:srgbClr val="262626"/>
            </a:solidFill>
          </a:ln>
        </p:spPr>
        <p:txBody>
          <a:bodyPr lIns="45719" rIns="45719"/>
          <a:lstStyle/>
          <a:p>
            <a:pPr/>
          </a:p>
        </p:txBody>
      </p:sp>
      <p:sp>
        <p:nvSpPr>
          <p:cNvPr id="39" name="Rectangle"/>
          <p:cNvSpPr/>
          <p:nvPr/>
        </p:nvSpPr>
        <p:spPr>
          <a:xfrm>
            <a:off x="-5872" y="6410337"/>
            <a:ext cx="9155743" cy="457748"/>
          </a:xfrm>
          <a:prstGeom prst="rect">
            <a:avLst/>
          </a:prstGeom>
          <a:solidFill>
            <a:srgbClr val="262626"/>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40" name="© 2016 | Coding Boot Camp - All Rights Reserved"/>
          <p:cNvSpPr/>
          <p:nvPr/>
        </p:nvSpPr>
        <p:spPr>
          <a:xfrm>
            <a:off x="533400" y="6531609"/>
            <a:ext cx="2787650"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FFFFFF"/>
                </a:solidFill>
                <a:latin typeface="Arial"/>
                <a:ea typeface="Arial"/>
                <a:cs typeface="Arial"/>
                <a:sym typeface="Arial"/>
              </a:defRPr>
            </a:lvl1pPr>
          </a:lstStyle>
          <a:p>
            <a:pPr/>
            <a:r>
              <a:t>© 2016 | Coding Boot Camp - All Rights Reserved</a:t>
            </a:r>
          </a:p>
        </p:txBody>
      </p:sp>
      <p:grpSp>
        <p:nvGrpSpPr>
          <p:cNvPr id="43" name="Group"/>
          <p:cNvGrpSpPr/>
          <p:nvPr/>
        </p:nvGrpSpPr>
        <p:grpSpPr>
          <a:xfrm>
            <a:off x="5232359" y="6411722"/>
            <a:ext cx="3917511" cy="486920"/>
            <a:chOff x="0" y="0"/>
            <a:chExt cx="3917510" cy="486919"/>
          </a:xfrm>
        </p:grpSpPr>
        <p:pic>
          <p:nvPicPr>
            <p:cNvPr id="41" name="image1.png" descr="image1.png"/>
            <p:cNvPicPr>
              <a:picLocks noChangeAspect="1"/>
            </p:cNvPicPr>
            <p:nvPr/>
          </p:nvPicPr>
          <p:blipFill>
            <a:blip r:embed="rId2">
              <a:extLst/>
            </a:blip>
            <a:srcRect l="39450" t="0" r="0" b="0"/>
            <a:stretch>
              <a:fillRect/>
            </a:stretch>
          </p:blipFill>
          <p:spPr>
            <a:xfrm>
              <a:off x="402618" y="0"/>
              <a:ext cx="3514893" cy="486920"/>
            </a:xfrm>
            <a:prstGeom prst="rect">
              <a:avLst/>
            </a:prstGeom>
            <a:ln w="12700" cap="flat">
              <a:noFill/>
              <a:miter lim="400000"/>
            </a:ln>
            <a:effectLst/>
          </p:spPr>
        </p:pic>
        <p:pic>
          <p:nvPicPr>
            <p:cNvPr id="42" name="image1.png" descr="image1.png"/>
            <p:cNvPicPr>
              <a:picLocks noChangeAspect="1"/>
            </p:cNvPicPr>
            <p:nvPr/>
          </p:nvPicPr>
          <p:blipFill>
            <a:blip r:embed="rId2">
              <a:extLst/>
            </a:blip>
            <a:srcRect l="0" t="0" r="92757" b="0"/>
            <a:stretch>
              <a:fillRect/>
            </a:stretch>
          </p:blipFill>
          <p:spPr>
            <a:xfrm>
              <a:off x="0" y="0"/>
              <a:ext cx="420451" cy="486920"/>
            </a:xfrm>
            <a:prstGeom prst="rect">
              <a:avLst/>
            </a:prstGeom>
            <a:ln w="12700" cap="flat">
              <a:noFill/>
              <a:miter lim="400000"/>
            </a:ln>
            <a:effectLst/>
          </p:spPr>
        </p:pic>
      </p:grpSp>
      <p:sp>
        <p:nvSpPr>
          <p:cNvPr id="44" name="Title Text"/>
          <p:cNvSpPr/>
          <p:nvPr>
            <p:ph type="title"/>
          </p:nvPr>
        </p:nvSpPr>
        <p:spPr>
          <a:xfrm>
            <a:off x="304800" y="0"/>
            <a:ext cx="5470527" cy="653854"/>
          </a:xfrm>
          <a:prstGeom prst="rect">
            <a:avLst/>
          </a:prstGeom>
        </p:spPr>
        <p:txBody>
          <a:bodyPr/>
          <a:lstStyle>
            <a:lvl1pPr>
              <a:defRPr i="0" sz="2400">
                <a:solidFill>
                  <a:srgbClr val="000000"/>
                </a:solidFill>
              </a:defRPr>
            </a:lvl1pPr>
          </a:lstStyle>
          <a:p>
            <a:pPr/>
            <a:r>
              <a:t>Title Text</a:t>
            </a:r>
          </a:p>
        </p:txBody>
      </p:sp>
      <p:sp>
        <p:nvSpPr>
          <p:cNvPr id="45"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itle Slide">
    <p:bg>
      <p:bgPr>
        <a:solidFill>
          <a:srgbClr val="BF5700"/>
        </a:solidFill>
      </p:bgPr>
    </p:bg>
    <p:spTree>
      <p:nvGrpSpPr>
        <p:cNvPr id="1" name=""/>
        <p:cNvGrpSpPr/>
        <p:nvPr/>
      </p:nvGrpSpPr>
      <p:grpSpPr>
        <a:xfrm>
          <a:off x="0" y="0"/>
          <a:ext cx="0" cy="0"/>
          <a:chOff x="0" y="0"/>
          <a:chExt cx="0" cy="0"/>
        </a:xfrm>
      </p:grpSpPr>
      <p:sp>
        <p:nvSpPr>
          <p:cNvPr id="52" name="Rectangle"/>
          <p:cNvSpPr/>
          <p:nvPr/>
        </p:nvSpPr>
        <p:spPr>
          <a:xfrm flipV="1">
            <a:off x="426891" y="3691892"/>
            <a:ext cx="6888310" cy="4572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53" name="The Coding Bootcamp at UT Austin |"/>
          <p:cNvSpPr/>
          <p:nvPr/>
        </p:nvSpPr>
        <p:spPr>
          <a:xfrm>
            <a:off x="426892" y="4020498"/>
            <a:ext cx="4678508" cy="340087"/>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chor="ctr">
            <a:normAutofit fontScale="100000" lnSpcReduction="0"/>
          </a:bodyPr>
          <a:lstStyle>
            <a:lvl1pPr>
              <a:defRPr b="1" sz="1900">
                <a:solidFill>
                  <a:srgbClr val="FFFFFF"/>
                </a:solidFill>
                <a:latin typeface="Arial"/>
                <a:ea typeface="Arial"/>
                <a:cs typeface="Arial"/>
                <a:sym typeface="Arial"/>
              </a:defRPr>
            </a:lvl1pPr>
          </a:lstStyle>
          <a:p>
            <a:pPr/>
            <a:r>
              <a:t>The Coding Bootcamp at UT Austin | </a:t>
            </a:r>
          </a:p>
        </p:txBody>
      </p:sp>
      <p:sp>
        <p:nvSpPr>
          <p:cNvPr id="54" name="© 2016 | Coding Boot Camp - All Rights Reserved"/>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55" name="Title Text"/>
          <p:cNvSpPr/>
          <p:nvPr>
            <p:ph type="title"/>
          </p:nvPr>
        </p:nvSpPr>
        <p:spPr>
          <a:prstGeom prst="rect">
            <a:avLst/>
          </a:prstGeom>
        </p:spPr>
        <p:txBody>
          <a:bodyPr/>
          <a:lstStyle>
            <a:lvl1pPr defTabSz="914400">
              <a:lnSpc>
                <a:spcPct val="90000"/>
              </a:lnSpc>
              <a:defRPr i="0"/>
            </a:lvl1pPr>
          </a:lstStyle>
          <a:p>
            <a:pPr/>
            <a:r>
              <a:t>Title Text</a:t>
            </a:r>
          </a:p>
        </p:txBody>
      </p:sp>
      <p:sp>
        <p:nvSpPr>
          <p:cNvPr id="56" name="Body Level One…"/>
          <p:cNvSpPr/>
          <p:nvPr>
            <p:ph type="body" sz="quarter" idx="1"/>
          </p:nvPr>
        </p:nvSpPr>
        <p:spPr>
          <a:xfrm>
            <a:off x="4953000" y="4036236"/>
            <a:ext cx="2270008" cy="381001"/>
          </a:xfrm>
          <a:prstGeom prst="rect">
            <a:avLst/>
          </a:prstGeom>
        </p:spPr>
        <p:txBody>
          <a:bodyPr/>
          <a:lstStyle>
            <a:lvl1pPr marL="0" indent="0" defTabSz="914400">
              <a:lnSpc>
                <a:spcPct val="90000"/>
              </a:lnSpc>
              <a:spcBef>
                <a:spcPts val="1000"/>
              </a:spcBef>
              <a:buSzTx/>
              <a:buFontTx/>
              <a:buNone/>
              <a:defRPr b="1" sz="1800">
                <a:solidFill>
                  <a:srgbClr val="FFFFFF"/>
                </a:solidFill>
                <a:latin typeface="Arial"/>
                <a:ea typeface="Arial"/>
                <a:cs typeface="Arial"/>
                <a:sym typeface="Arial"/>
              </a:defRPr>
            </a:lvl1pPr>
            <a:lvl2pPr marL="662939" indent="-205739" defTabSz="914400">
              <a:lnSpc>
                <a:spcPct val="90000"/>
              </a:lnSpc>
              <a:spcBef>
                <a:spcPts val="1000"/>
              </a:spcBef>
              <a:buFontTx/>
              <a:buChar char="•"/>
              <a:defRPr b="1" sz="1800">
                <a:solidFill>
                  <a:srgbClr val="FFFFFF"/>
                </a:solidFill>
                <a:latin typeface="Arial"/>
                <a:ea typeface="Arial"/>
                <a:cs typeface="Arial"/>
                <a:sym typeface="Arial"/>
              </a:defRPr>
            </a:lvl2pPr>
            <a:lvl3pPr marL="1120139" indent="-205739" defTabSz="914400">
              <a:lnSpc>
                <a:spcPct val="90000"/>
              </a:lnSpc>
              <a:spcBef>
                <a:spcPts val="1000"/>
              </a:spcBef>
              <a:buFontTx/>
              <a:defRPr b="1" sz="1800">
                <a:solidFill>
                  <a:srgbClr val="FFFFFF"/>
                </a:solidFill>
                <a:latin typeface="Arial"/>
                <a:ea typeface="Arial"/>
                <a:cs typeface="Arial"/>
                <a:sym typeface="Arial"/>
              </a:defRPr>
            </a:lvl3pPr>
            <a:lvl4pPr marL="1577339" indent="-205739" defTabSz="914400">
              <a:lnSpc>
                <a:spcPct val="90000"/>
              </a:lnSpc>
              <a:spcBef>
                <a:spcPts val="1000"/>
              </a:spcBef>
              <a:buFontTx/>
              <a:buChar char="•"/>
              <a:defRPr b="1" sz="1800">
                <a:solidFill>
                  <a:srgbClr val="FFFFFF"/>
                </a:solidFill>
                <a:latin typeface="Arial"/>
                <a:ea typeface="Arial"/>
                <a:cs typeface="Arial"/>
                <a:sym typeface="Arial"/>
              </a:defRPr>
            </a:lvl4pPr>
            <a:lvl5pPr marL="2034539" indent="-205739" defTabSz="914400">
              <a:lnSpc>
                <a:spcPct val="90000"/>
              </a:lnSpc>
              <a:spcBef>
                <a:spcPts val="1000"/>
              </a:spcBef>
              <a:buFontTx/>
              <a:buChar char="•"/>
              <a:defRPr b="1" sz="1800">
                <a:solidFill>
                  <a:srgbClr val="FFFFFF"/>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57" name="Rectangle"/>
          <p:cNvSpPr/>
          <p:nvPr>
            <p:ph type="body" sz="quarter" idx="13"/>
          </p:nvPr>
        </p:nvSpPr>
        <p:spPr>
          <a:xfrm>
            <a:off x="396990" y="2504043"/>
            <a:ext cx="2700339" cy="381001"/>
          </a:xfrm>
          <a:prstGeom prst="rect">
            <a:avLst/>
          </a:prstGeom>
        </p:spPr>
        <p:txBody>
          <a:bodyPr/>
          <a:lstStyle/>
          <a:p>
            <a:pPr marL="0" indent="0" defTabSz="914400">
              <a:lnSpc>
                <a:spcPct val="90000"/>
              </a:lnSpc>
              <a:spcBef>
                <a:spcPts val="1000"/>
              </a:spcBef>
              <a:buSzTx/>
              <a:buFontTx/>
              <a:buNone/>
              <a:defRPr b="1" sz="2000">
                <a:solidFill>
                  <a:srgbClr val="FFFFFF"/>
                </a:solidFill>
                <a:latin typeface="Arial"/>
                <a:ea typeface="Arial"/>
                <a:cs typeface="Arial"/>
                <a:sym typeface="Arial"/>
              </a:defRPr>
            </a:pPr>
          </a:p>
        </p:txBody>
      </p:sp>
      <p:pic>
        <p:nvPicPr>
          <p:cNvPr id="58" name="image2.png" descr="image2.png"/>
          <p:cNvPicPr>
            <a:picLocks noChangeAspect="1"/>
          </p:cNvPicPr>
          <p:nvPr/>
        </p:nvPicPr>
        <p:blipFill>
          <a:blip r:embed="rId2">
            <a:extLst/>
          </a:blip>
          <a:srcRect l="0" t="10220" r="0" b="0"/>
          <a:stretch>
            <a:fillRect/>
          </a:stretch>
        </p:blipFill>
        <p:spPr>
          <a:xfrm>
            <a:off x="0" y="-1"/>
            <a:ext cx="9144000" cy="560978"/>
          </a:xfrm>
          <a:prstGeom prst="rect">
            <a:avLst/>
          </a:prstGeom>
          <a:ln w="12700">
            <a:miter lim="400000"/>
          </a:ln>
        </p:spPr>
      </p:pic>
      <p:sp>
        <p:nvSpPr>
          <p:cNvPr id="59"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1_Blank">
    <p:bg>
      <p:bgPr>
        <a:solidFill>
          <a:srgbClr val="BF5700"/>
        </a:solidFill>
      </p:bgPr>
    </p:bg>
    <p:spTree>
      <p:nvGrpSpPr>
        <p:cNvPr id="1" name=""/>
        <p:cNvGrpSpPr/>
        <p:nvPr/>
      </p:nvGrpSpPr>
      <p:grpSpPr>
        <a:xfrm>
          <a:off x="0" y="0"/>
          <a:ext cx="0" cy="0"/>
          <a:chOff x="0" y="0"/>
          <a:chExt cx="0" cy="0"/>
        </a:xfrm>
      </p:grpSpPr>
      <p:sp>
        <p:nvSpPr>
          <p:cNvPr id="66" name="Rectangle"/>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67" name="© 2016 | Coding Boot Camp - All Rights Reserved"/>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68" name="Title Text"/>
          <p:cNvSpPr/>
          <p:nvPr>
            <p:ph type="title"/>
          </p:nvPr>
        </p:nvSpPr>
        <p:spPr>
          <a:prstGeom prst="rect">
            <a:avLst/>
          </a:prstGeom>
        </p:spPr>
        <p:txBody>
          <a:bodyPr/>
          <a:lstStyle>
            <a:lvl1pPr defTabSz="914400">
              <a:lnSpc>
                <a:spcPct val="90000"/>
              </a:lnSpc>
            </a:lvl1pPr>
          </a:lstStyle>
          <a:p>
            <a:pPr/>
            <a:r>
              <a:t>Title Text</a:t>
            </a:r>
          </a:p>
        </p:txBody>
      </p:sp>
      <p:sp>
        <p:nvSpPr>
          <p:cNvPr id="69"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76" name="Rectangle"/>
          <p:cNvSpPr/>
          <p:nvPr/>
        </p:nvSpPr>
        <p:spPr>
          <a:xfrm>
            <a:off x="-5872" y="6410337"/>
            <a:ext cx="9155743" cy="457748"/>
          </a:xfrm>
          <a:prstGeom prst="rect">
            <a:avLst/>
          </a:prstGeom>
          <a:solidFill>
            <a:srgbClr val="BF5700"/>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77" name="Title Text"/>
          <p:cNvSpPr/>
          <p:nvPr>
            <p:ph type="title"/>
          </p:nvPr>
        </p:nvSpPr>
        <p:spPr>
          <a:xfrm>
            <a:off x="304800" y="0"/>
            <a:ext cx="5470527" cy="653854"/>
          </a:xfrm>
          <a:prstGeom prst="rect">
            <a:avLst/>
          </a:prstGeom>
        </p:spPr>
        <p:txBody>
          <a:bodyPr/>
          <a:lstStyle>
            <a:lvl1pPr defTabSz="914400">
              <a:lnSpc>
                <a:spcPct val="90000"/>
              </a:lnSpc>
              <a:defRPr i="0" sz="2400">
                <a:solidFill>
                  <a:srgbClr val="000000"/>
                </a:solidFill>
              </a:defRPr>
            </a:lvl1pPr>
          </a:lstStyle>
          <a:p>
            <a:pPr/>
            <a:r>
              <a:t>Title Text</a:t>
            </a:r>
          </a:p>
        </p:txBody>
      </p:sp>
      <p:sp>
        <p:nvSpPr>
          <p:cNvPr id="78" name="Line"/>
          <p:cNvSpPr/>
          <p:nvPr/>
        </p:nvSpPr>
        <p:spPr>
          <a:xfrm>
            <a:off x="0" y="653853"/>
            <a:ext cx="9144000" cy="1"/>
          </a:xfrm>
          <a:prstGeom prst="line">
            <a:avLst/>
          </a:prstGeom>
          <a:ln w="41275">
            <a:solidFill>
              <a:srgbClr val="BF5700"/>
            </a:solidFill>
            <a:miter/>
          </a:ln>
        </p:spPr>
        <p:txBody>
          <a:bodyPr lIns="45719" rIns="45719"/>
          <a:lstStyle/>
          <a:p>
            <a:pPr/>
          </a:p>
        </p:txBody>
      </p:sp>
      <p:sp>
        <p:nvSpPr>
          <p:cNvPr id="79" name="© 2016 | Coding Boot Camp - All Rights Reserved"/>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pic>
        <p:nvPicPr>
          <p:cNvPr id="80" name="image2.png" descr="image2.png"/>
          <p:cNvPicPr>
            <a:picLocks noChangeAspect="1"/>
          </p:cNvPicPr>
          <p:nvPr/>
        </p:nvPicPr>
        <p:blipFill>
          <a:blip r:embed="rId2">
            <a:extLst/>
          </a:blip>
          <a:srcRect l="73429" t="14128" r="0" b="0"/>
          <a:stretch>
            <a:fillRect/>
          </a:stretch>
        </p:blipFill>
        <p:spPr>
          <a:xfrm>
            <a:off x="-5871" y="6400800"/>
            <a:ext cx="2179730" cy="481355"/>
          </a:xfrm>
          <a:prstGeom prst="rect">
            <a:avLst/>
          </a:prstGeom>
          <a:ln w="12700">
            <a:miter lim="400000"/>
          </a:ln>
        </p:spPr>
      </p:pic>
      <p:sp>
        <p:nvSpPr>
          <p:cNvPr id="81"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Title Slide">
    <p:bg>
      <p:bgPr>
        <a:solidFill>
          <a:srgbClr val="1E4B87"/>
        </a:solidFill>
      </p:bgPr>
    </p:bg>
    <p:spTree>
      <p:nvGrpSpPr>
        <p:cNvPr id="1" name=""/>
        <p:cNvGrpSpPr/>
        <p:nvPr/>
      </p:nvGrpSpPr>
      <p:grpSpPr>
        <a:xfrm>
          <a:off x="0" y="0"/>
          <a:ext cx="0" cy="0"/>
          <a:chOff x="0" y="0"/>
          <a:chExt cx="0" cy="0"/>
        </a:xfrm>
      </p:grpSpPr>
      <p:sp>
        <p:nvSpPr>
          <p:cNvPr id="88" name="Rectangle"/>
          <p:cNvSpPr/>
          <p:nvPr/>
        </p:nvSpPr>
        <p:spPr>
          <a:xfrm flipV="1">
            <a:off x="426891" y="3691892"/>
            <a:ext cx="6888310" cy="4572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89" name="The Coding Bootcamp at UCLA Extension  |"/>
          <p:cNvSpPr/>
          <p:nvPr/>
        </p:nvSpPr>
        <p:spPr>
          <a:xfrm>
            <a:off x="426892" y="4045275"/>
            <a:ext cx="4678508" cy="290533"/>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chor="ctr">
            <a:normAutofit fontScale="100000" lnSpcReduction="0"/>
          </a:bodyPr>
          <a:lstStyle>
            <a:lvl1pPr>
              <a:lnSpc>
                <a:spcPct val="90000"/>
              </a:lnSpc>
              <a:defRPr b="1" sz="1600">
                <a:solidFill>
                  <a:srgbClr val="FFFFFF"/>
                </a:solidFill>
                <a:latin typeface="Arial"/>
                <a:ea typeface="Arial"/>
                <a:cs typeface="Arial"/>
                <a:sym typeface="Arial"/>
              </a:defRPr>
            </a:lvl1pPr>
          </a:lstStyle>
          <a:p>
            <a:pPr/>
            <a:r>
              <a:t>The Coding Bootcamp at UCLA Extension  |</a:t>
            </a:r>
          </a:p>
        </p:txBody>
      </p:sp>
      <p:sp>
        <p:nvSpPr>
          <p:cNvPr id="90" name="© 2016 | Coding Boot Camp - All Rights Reserved"/>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91" name="Title Text"/>
          <p:cNvSpPr/>
          <p:nvPr>
            <p:ph type="title"/>
          </p:nvPr>
        </p:nvSpPr>
        <p:spPr>
          <a:prstGeom prst="rect">
            <a:avLst/>
          </a:prstGeom>
        </p:spPr>
        <p:txBody>
          <a:bodyPr/>
          <a:lstStyle>
            <a:lvl1pPr defTabSz="914400">
              <a:lnSpc>
                <a:spcPct val="90000"/>
              </a:lnSpc>
              <a:defRPr i="0"/>
            </a:lvl1pPr>
          </a:lstStyle>
          <a:p>
            <a:pPr/>
            <a:r>
              <a:t>Title Text</a:t>
            </a:r>
          </a:p>
        </p:txBody>
      </p:sp>
      <p:sp>
        <p:nvSpPr>
          <p:cNvPr id="92" name="Body Level One…"/>
          <p:cNvSpPr/>
          <p:nvPr>
            <p:ph type="body" sz="quarter" idx="1"/>
          </p:nvPr>
        </p:nvSpPr>
        <p:spPr>
          <a:xfrm>
            <a:off x="4953000" y="4000041"/>
            <a:ext cx="2270008" cy="381001"/>
          </a:xfrm>
          <a:prstGeom prst="rect">
            <a:avLst/>
          </a:prstGeom>
        </p:spPr>
        <p:txBody>
          <a:bodyPr/>
          <a:lstStyle>
            <a:lvl1pPr marL="0" indent="0" defTabSz="914400">
              <a:lnSpc>
                <a:spcPct val="90000"/>
              </a:lnSpc>
              <a:spcBef>
                <a:spcPts val="1000"/>
              </a:spcBef>
              <a:buSzTx/>
              <a:buFontTx/>
              <a:buNone/>
              <a:defRPr b="1" sz="1700">
                <a:solidFill>
                  <a:srgbClr val="FFFFFF"/>
                </a:solidFill>
                <a:latin typeface="Arial"/>
                <a:ea typeface="Arial"/>
                <a:cs typeface="Arial"/>
                <a:sym typeface="Arial"/>
              </a:defRPr>
            </a:lvl1pPr>
            <a:lvl2pPr marL="651509" indent="-194309" defTabSz="914400">
              <a:lnSpc>
                <a:spcPct val="90000"/>
              </a:lnSpc>
              <a:spcBef>
                <a:spcPts val="1000"/>
              </a:spcBef>
              <a:buFontTx/>
              <a:buChar char="•"/>
              <a:defRPr b="1" sz="1700">
                <a:solidFill>
                  <a:srgbClr val="FFFFFF"/>
                </a:solidFill>
                <a:latin typeface="Arial"/>
                <a:ea typeface="Arial"/>
                <a:cs typeface="Arial"/>
                <a:sym typeface="Arial"/>
              </a:defRPr>
            </a:lvl2pPr>
            <a:lvl3pPr marL="1108710" indent="-194310" defTabSz="914400">
              <a:lnSpc>
                <a:spcPct val="90000"/>
              </a:lnSpc>
              <a:spcBef>
                <a:spcPts val="1000"/>
              </a:spcBef>
              <a:buFontTx/>
              <a:defRPr b="1" sz="1700">
                <a:solidFill>
                  <a:srgbClr val="FFFFFF"/>
                </a:solidFill>
                <a:latin typeface="Arial"/>
                <a:ea typeface="Arial"/>
                <a:cs typeface="Arial"/>
                <a:sym typeface="Arial"/>
              </a:defRPr>
            </a:lvl3pPr>
            <a:lvl4pPr marL="1565910" indent="-194310" defTabSz="914400">
              <a:lnSpc>
                <a:spcPct val="90000"/>
              </a:lnSpc>
              <a:spcBef>
                <a:spcPts val="1000"/>
              </a:spcBef>
              <a:buFontTx/>
              <a:buChar char="•"/>
              <a:defRPr b="1" sz="1700">
                <a:solidFill>
                  <a:srgbClr val="FFFFFF"/>
                </a:solidFill>
                <a:latin typeface="Arial"/>
                <a:ea typeface="Arial"/>
                <a:cs typeface="Arial"/>
                <a:sym typeface="Arial"/>
              </a:defRPr>
            </a:lvl4pPr>
            <a:lvl5pPr marL="2023110" indent="-194310" defTabSz="914400">
              <a:lnSpc>
                <a:spcPct val="90000"/>
              </a:lnSpc>
              <a:spcBef>
                <a:spcPts val="1000"/>
              </a:spcBef>
              <a:buFontTx/>
              <a:buChar char="•"/>
              <a:defRPr b="1" sz="1700">
                <a:solidFill>
                  <a:srgbClr val="FFFFFF"/>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93" name="Rectangle"/>
          <p:cNvSpPr/>
          <p:nvPr>
            <p:ph type="body" sz="quarter" idx="13"/>
          </p:nvPr>
        </p:nvSpPr>
        <p:spPr>
          <a:xfrm>
            <a:off x="396990" y="2504043"/>
            <a:ext cx="2700339" cy="381001"/>
          </a:xfrm>
          <a:prstGeom prst="rect">
            <a:avLst/>
          </a:prstGeom>
        </p:spPr>
        <p:txBody>
          <a:bodyPr/>
          <a:lstStyle/>
          <a:p>
            <a:pPr marL="0" indent="0" defTabSz="914400">
              <a:lnSpc>
                <a:spcPct val="90000"/>
              </a:lnSpc>
              <a:spcBef>
                <a:spcPts val="1000"/>
              </a:spcBef>
              <a:buSzTx/>
              <a:buFontTx/>
              <a:buNone/>
              <a:defRPr b="1" sz="2000">
                <a:solidFill>
                  <a:srgbClr val="FFFFFF"/>
                </a:solidFill>
                <a:latin typeface="Arial"/>
                <a:ea typeface="Arial"/>
                <a:cs typeface="Arial"/>
                <a:sym typeface="Arial"/>
              </a:defRPr>
            </a:pPr>
          </a:p>
        </p:txBody>
      </p:sp>
      <p:sp>
        <p:nvSpPr>
          <p:cNvPr id="94" name="Rectangle"/>
          <p:cNvSpPr/>
          <p:nvPr/>
        </p:nvSpPr>
        <p:spPr>
          <a:xfrm>
            <a:off x="0" y="225480"/>
            <a:ext cx="9144000" cy="480357"/>
          </a:xfrm>
          <a:prstGeom prst="rect">
            <a:avLst/>
          </a:prstGeom>
          <a:solidFill>
            <a:srgbClr val="FFFFFF"/>
          </a:solidFill>
          <a:ln w="12700">
            <a:miter lim="400000"/>
          </a:ln>
        </p:spPr>
        <p:txBody>
          <a:bodyPr lIns="45719" rIns="45719" anchor="ctr"/>
          <a:lstStyle/>
          <a:p>
            <a:pPr algn="ctr">
              <a:defRPr>
                <a:solidFill>
                  <a:srgbClr val="FFFFFF"/>
                </a:solidFill>
              </a:defRPr>
            </a:pPr>
          </a:p>
        </p:txBody>
      </p:sp>
      <p:pic>
        <p:nvPicPr>
          <p:cNvPr id="95" name="image3.png" descr="image3.png"/>
          <p:cNvPicPr>
            <a:picLocks noChangeAspect="1"/>
          </p:cNvPicPr>
          <p:nvPr/>
        </p:nvPicPr>
        <p:blipFill>
          <a:blip r:embed="rId2">
            <a:extLst/>
          </a:blip>
          <a:stretch>
            <a:fillRect/>
          </a:stretch>
        </p:blipFill>
        <p:spPr>
          <a:xfrm>
            <a:off x="6629400" y="236355"/>
            <a:ext cx="2256037" cy="423422"/>
          </a:xfrm>
          <a:prstGeom prst="rect">
            <a:avLst/>
          </a:prstGeom>
          <a:ln w="12700">
            <a:miter lim="400000"/>
          </a:ln>
        </p:spPr>
      </p:pic>
      <p:pic>
        <p:nvPicPr>
          <p:cNvPr id="96" name="image4.png" descr="image4.png"/>
          <p:cNvPicPr>
            <a:picLocks noChangeAspect="1"/>
          </p:cNvPicPr>
          <p:nvPr/>
        </p:nvPicPr>
        <p:blipFill>
          <a:blip r:embed="rId3">
            <a:extLst/>
          </a:blip>
          <a:stretch>
            <a:fillRect/>
          </a:stretch>
        </p:blipFill>
        <p:spPr>
          <a:xfrm>
            <a:off x="390606" y="266410"/>
            <a:ext cx="2565401" cy="363309"/>
          </a:xfrm>
          <a:prstGeom prst="rect">
            <a:avLst/>
          </a:prstGeom>
          <a:ln w="12700">
            <a:miter lim="400000"/>
          </a:ln>
        </p:spPr>
      </p:pic>
      <p:sp>
        <p:nvSpPr>
          <p:cNvPr id="97"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1_Blank">
    <p:bg>
      <p:bgPr>
        <a:solidFill>
          <a:srgbClr val="1E4B87"/>
        </a:solidFill>
      </p:bgPr>
    </p:bg>
    <p:spTree>
      <p:nvGrpSpPr>
        <p:cNvPr id="1" name=""/>
        <p:cNvGrpSpPr/>
        <p:nvPr/>
      </p:nvGrpSpPr>
      <p:grpSpPr>
        <a:xfrm>
          <a:off x="0" y="0"/>
          <a:ext cx="0" cy="0"/>
          <a:chOff x="0" y="0"/>
          <a:chExt cx="0" cy="0"/>
        </a:xfrm>
      </p:grpSpPr>
      <p:sp>
        <p:nvSpPr>
          <p:cNvPr id="104" name="Rectangle"/>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105" name="© 2016 | Coding Boot Camp - All Rights Reserved"/>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106" name="Title Text"/>
          <p:cNvSpPr/>
          <p:nvPr>
            <p:ph type="title"/>
          </p:nvPr>
        </p:nvSpPr>
        <p:spPr>
          <a:prstGeom prst="rect">
            <a:avLst/>
          </a:prstGeom>
        </p:spPr>
        <p:txBody>
          <a:bodyPr/>
          <a:lstStyle>
            <a:lvl1pPr defTabSz="914400">
              <a:lnSpc>
                <a:spcPct val="90000"/>
              </a:lnSpc>
            </a:lvl1pPr>
          </a:lstStyle>
          <a:p>
            <a:pPr/>
            <a:r>
              <a:t>Title Text</a:t>
            </a:r>
          </a:p>
        </p:txBody>
      </p:sp>
      <p:sp>
        <p:nvSpPr>
          <p:cNvPr id="107"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114" name="Rectangle"/>
          <p:cNvSpPr/>
          <p:nvPr/>
        </p:nvSpPr>
        <p:spPr>
          <a:xfrm>
            <a:off x="2514600" y="6410337"/>
            <a:ext cx="6635268" cy="457748"/>
          </a:xfrm>
          <a:prstGeom prst="rect">
            <a:avLst/>
          </a:prstGeom>
          <a:solidFill>
            <a:srgbClr val="1E4B87"/>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115" name="Title Text"/>
          <p:cNvSpPr/>
          <p:nvPr>
            <p:ph type="title"/>
          </p:nvPr>
        </p:nvSpPr>
        <p:spPr>
          <a:xfrm>
            <a:off x="304800" y="0"/>
            <a:ext cx="5470527" cy="653854"/>
          </a:xfrm>
          <a:prstGeom prst="rect">
            <a:avLst/>
          </a:prstGeom>
        </p:spPr>
        <p:txBody>
          <a:bodyPr/>
          <a:lstStyle>
            <a:lvl1pPr defTabSz="914400">
              <a:lnSpc>
                <a:spcPct val="90000"/>
              </a:lnSpc>
              <a:defRPr i="0" sz="2400">
                <a:solidFill>
                  <a:srgbClr val="000000"/>
                </a:solidFill>
              </a:defRPr>
            </a:lvl1pPr>
          </a:lstStyle>
          <a:p>
            <a:pPr/>
            <a:r>
              <a:t>Title Text</a:t>
            </a:r>
          </a:p>
        </p:txBody>
      </p:sp>
      <p:sp>
        <p:nvSpPr>
          <p:cNvPr id="116" name="Line"/>
          <p:cNvSpPr/>
          <p:nvPr/>
        </p:nvSpPr>
        <p:spPr>
          <a:xfrm>
            <a:off x="0" y="653853"/>
            <a:ext cx="9144000" cy="1"/>
          </a:xfrm>
          <a:prstGeom prst="line">
            <a:avLst/>
          </a:prstGeom>
          <a:ln w="41275">
            <a:solidFill>
              <a:srgbClr val="BF5700"/>
            </a:solidFill>
            <a:miter/>
          </a:ln>
        </p:spPr>
        <p:txBody>
          <a:bodyPr lIns="45719" rIns="45719"/>
          <a:lstStyle/>
          <a:p>
            <a:pPr/>
          </a:p>
        </p:txBody>
      </p:sp>
      <p:sp>
        <p:nvSpPr>
          <p:cNvPr id="117" name="© 2016 | Coding Boot Camp - All Rights Reserved"/>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pic>
        <p:nvPicPr>
          <p:cNvPr id="118" name="image3.png" descr="image3.png"/>
          <p:cNvPicPr>
            <a:picLocks noChangeAspect="1"/>
          </p:cNvPicPr>
          <p:nvPr/>
        </p:nvPicPr>
        <p:blipFill>
          <a:blip r:embed="rId2">
            <a:extLst/>
          </a:blip>
          <a:stretch>
            <a:fillRect/>
          </a:stretch>
        </p:blipFill>
        <p:spPr>
          <a:xfrm>
            <a:off x="152400" y="6387212"/>
            <a:ext cx="2256037" cy="423422"/>
          </a:xfrm>
          <a:prstGeom prst="rect">
            <a:avLst/>
          </a:prstGeom>
          <a:ln w="12700">
            <a:miter lim="400000"/>
          </a:ln>
        </p:spPr>
      </p:pic>
      <p:sp>
        <p:nvSpPr>
          <p:cNvPr id="119"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Rectangle"/>
          <p:cNvSpPr/>
          <p:nvPr/>
        </p:nvSpPr>
        <p:spPr>
          <a:xfrm>
            <a:off x="0" y="0"/>
            <a:ext cx="9144000" cy="6858000"/>
          </a:xfrm>
          <a:prstGeom prst="rect">
            <a:avLst/>
          </a:prstGeom>
          <a:solidFill>
            <a:srgbClr val="262626"/>
          </a:solidFill>
          <a:ln w="25400">
            <a:solidFill>
              <a:srgbClr val="3A5E8A"/>
            </a:solidFill>
          </a:ln>
        </p:spPr>
        <p:txBody>
          <a:bodyPr lIns="45719" rIns="45719" anchor="ctr"/>
          <a:lstStyle/>
          <a:p>
            <a:pPr algn="ctr">
              <a:defRPr>
                <a:solidFill>
                  <a:srgbClr val="FFFFFF"/>
                </a:solidFill>
              </a:defRPr>
            </a:pPr>
          </a:p>
        </p:txBody>
      </p:sp>
      <p:sp>
        <p:nvSpPr>
          <p:cNvPr id="3" name="© 2016 | Coding Boot Camp - All Rights Reserved"/>
          <p:cNvSpPr/>
          <p:nvPr/>
        </p:nvSpPr>
        <p:spPr>
          <a:xfrm>
            <a:off x="533400" y="6531609"/>
            <a:ext cx="2787650"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FFFFFF"/>
                </a:solidFill>
                <a:latin typeface="Arial"/>
                <a:ea typeface="Arial"/>
                <a:cs typeface="Arial"/>
                <a:sym typeface="Arial"/>
              </a:defRPr>
            </a:lvl1pPr>
          </a:lstStyle>
          <a:p>
            <a:pPr/>
            <a:r>
              <a:t>© 2016 | Coding Boot Camp - All Rights Reserved</a:t>
            </a:r>
          </a:p>
        </p:txBody>
      </p:sp>
      <p:sp>
        <p:nvSpPr>
          <p:cNvPr id="4" name="Rectangle"/>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5" name="Title Text"/>
          <p:cNvSpPr/>
          <p:nvPr>
            <p:ph type="title"/>
          </p:nvPr>
        </p:nvSpPr>
        <p:spPr>
          <a:xfrm>
            <a:off x="390606" y="2953542"/>
            <a:ext cx="8229601" cy="87186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6" name="Body Level One…"/>
          <p:cNvSpPr/>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7" name="Slide Number"/>
          <p:cNvSpPr/>
          <p:nvPr>
            <p:ph type="sldNum" sz="quarter" idx="2"/>
          </p:nvPr>
        </p:nvSpPr>
        <p:spPr>
          <a:xfrm>
            <a:off x="4419600" y="6172200"/>
            <a:ext cx="2133600" cy="368301"/>
          </a:xfrm>
          <a:prstGeom prst="rect">
            <a:avLst/>
          </a:prstGeom>
          <a:ln w="12700">
            <a:miter lim="400000"/>
          </a:ln>
        </p:spPr>
        <p:txBody>
          <a:bodyPr wrap="none" lIns="45719" rIns="45719" anchor="ctr">
            <a:spAutoFit/>
          </a:bodyPr>
          <a:lstStyle>
            <a:lvl1pPr algn="r">
              <a:defRPr sz="9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transition xmlns:p14="http://schemas.microsoft.com/office/powerpoint/2010/main" spd="med" advClick="1"/>
  <p:txStyles>
    <p:titleStyle>
      <a:lvl1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1pPr>
      <a:lvl2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2pPr>
      <a:lvl3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3pPr>
      <a:lvl4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4pPr>
      <a:lvl5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5pPr>
      <a:lvl6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6pPr>
      <a:lvl7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7pPr>
      <a:lvl8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8pPr>
      <a:lvl9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9pPr>
    </p:titleStyle>
    <p:bodyStyle>
      <a:lvl1pPr marL="257175" marR="0" indent="-257175"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1pPr>
      <a:lvl2pPr marL="587829" marR="0" indent="-244929"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2pPr>
      <a:lvl3pPr marL="914400" marR="0" indent="-22860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3pPr>
      <a:lvl4pPr marL="1303019" marR="0" indent="-274319"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4pPr>
      <a:lvl5pPr marL="16459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5pPr>
      <a:lvl6pPr marL="19888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6pPr>
      <a:lvl7pPr marL="23317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7pPr>
      <a:lvl8pPr marL="26746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8pPr>
      <a:lvl9pPr marL="30175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8.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0.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jpe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jpe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1.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2.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gif"/></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jpe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3" name="Know Thy Node"/>
          <p:cNvSpPr/>
          <p:nvPr>
            <p:ph type="title"/>
          </p:nvPr>
        </p:nvSpPr>
        <p:spPr>
          <a:xfrm>
            <a:off x="390606" y="2953542"/>
            <a:ext cx="8229601" cy="871859"/>
          </a:xfrm>
          <a:prstGeom prst="rect">
            <a:avLst/>
          </a:prstGeom>
        </p:spPr>
        <p:txBody>
          <a:bodyPr/>
          <a:lstStyle>
            <a:lvl1pPr>
              <a:defRPr i="1"/>
            </a:lvl1pPr>
          </a:lstStyle>
          <a:p>
            <a:pPr/>
            <a:r>
              <a:t>Know Thy Node</a:t>
            </a:r>
          </a:p>
        </p:txBody>
      </p:sp>
      <p:sp>
        <p:nvSpPr>
          <p:cNvPr id="244" name="March 28, 2016"/>
          <p:cNvSpPr/>
          <p:nvPr>
            <p:ph type="body" sz="quarter" idx="1"/>
          </p:nvPr>
        </p:nvSpPr>
        <p:spPr>
          <a:prstGeom prst="rect">
            <a:avLst/>
          </a:prstGeom>
        </p:spPr>
        <p:txBody>
          <a:bodyPr/>
          <a:lstStyle/>
          <a:p>
            <a:pPr/>
            <a:r>
              <a:t>March 28, 2016</a:t>
            </a:r>
          </a:p>
        </p:txBody>
      </p:sp>
      <p:sp>
        <p:nvSpPr>
          <p:cNvPr id="245" name="Day 30"/>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defTabSz="914400">
              <a:lnSpc>
                <a:spcPct val="90000"/>
              </a:lnSpc>
              <a:spcBef>
                <a:spcPts val="1000"/>
              </a:spcBef>
              <a:buSzTx/>
              <a:buFontTx/>
              <a:buNone/>
              <a:defRPr b="1" sz="2000">
                <a:solidFill>
                  <a:srgbClr val="FFFFFF"/>
                </a:solidFill>
                <a:latin typeface="Arial"/>
                <a:ea typeface="Arial"/>
                <a:cs typeface="Arial"/>
                <a:sym typeface="Arial"/>
              </a:defRPr>
            </a:lvl1pPr>
          </a:lstStyle>
          <a:p>
            <a:pPr/>
            <a:r>
              <a:t>Day 30</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5" name="Full-Stack Development"/>
          <p:cNvSpPr/>
          <p:nvPr>
            <p:ph type="title"/>
          </p:nvPr>
        </p:nvSpPr>
        <p:spPr>
          <a:xfrm>
            <a:off x="304799" y="-1"/>
            <a:ext cx="5470528" cy="653856"/>
          </a:xfrm>
          <a:prstGeom prst="rect">
            <a:avLst/>
          </a:prstGeom>
        </p:spPr>
        <p:txBody>
          <a:bodyPr/>
          <a:lstStyle/>
          <a:p>
            <a:pPr/>
            <a:r>
              <a:t>Full-Stack Development</a:t>
            </a:r>
          </a:p>
        </p:txBody>
      </p:sp>
      <p:pic>
        <p:nvPicPr>
          <p:cNvPr id="276" name="C:\Users\ahaque89\Downloads\MEAN Deployment Strategy - Page 1 (2).png" descr="C:\Users\ahaque89\Downloads\MEAN Deployment Strategy - Page 1 (2).png"/>
          <p:cNvPicPr>
            <a:picLocks noChangeAspect="1"/>
          </p:cNvPicPr>
          <p:nvPr/>
        </p:nvPicPr>
        <p:blipFill>
          <a:blip r:embed="rId2">
            <a:extLst/>
          </a:blip>
          <a:srcRect l="2424" t="13635" r="3150" b="5247"/>
          <a:stretch>
            <a:fillRect/>
          </a:stretch>
        </p:blipFill>
        <p:spPr>
          <a:xfrm>
            <a:off x="57398" y="740473"/>
            <a:ext cx="8948716" cy="4212062"/>
          </a:xfrm>
          <a:prstGeom prst="rect">
            <a:avLst/>
          </a:prstGeom>
          <a:ln w="12700">
            <a:miter lim="400000"/>
          </a:ln>
        </p:spPr>
      </p:pic>
      <p:sp>
        <p:nvSpPr>
          <p:cNvPr id="277" name="Rectangle"/>
          <p:cNvSpPr/>
          <p:nvPr/>
        </p:nvSpPr>
        <p:spPr>
          <a:xfrm>
            <a:off x="-2" y="4908484"/>
            <a:ext cx="9155743" cy="1492316"/>
          </a:xfrm>
          <a:prstGeom prst="rect">
            <a:avLst/>
          </a:prstGeom>
          <a:solidFill>
            <a:srgbClr val="2E75B6"/>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278" name="In modern web applications there is a constant back-and-forth communication between the visuals displayed on the user’s browser (frontend) and the data and logic stored on the server (backend)."/>
          <p:cNvSpPr/>
          <p:nvPr/>
        </p:nvSpPr>
        <p:spPr>
          <a:xfrm>
            <a:off x="173841" y="5092005"/>
            <a:ext cx="8796317" cy="9594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buSzPct val="100000"/>
              <a:buFont typeface="Arial"/>
              <a:buChar char="•"/>
              <a:defRPr sz="2000">
                <a:solidFill>
                  <a:srgbClr val="FFFFFF"/>
                </a:solidFill>
                <a:latin typeface="Arial"/>
                <a:ea typeface="Arial"/>
                <a:cs typeface="Arial"/>
                <a:sym typeface="Arial"/>
              </a:defRPr>
            </a:pPr>
            <a:r>
              <a:t>In modern </a:t>
            </a:r>
            <a:r>
              <a:rPr b="1"/>
              <a:t>web applications </a:t>
            </a:r>
            <a:r>
              <a:t>there is a constant back-and-forth communication between the visuals displayed on the user’s browser (</a:t>
            </a:r>
            <a:r>
              <a:rPr b="1"/>
              <a:t>frontend) </a:t>
            </a:r>
            <a:r>
              <a:t>and the data and logic stored on the server (</a:t>
            </a:r>
            <a:r>
              <a:rPr b="1"/>
              <a:t>backend).</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0" name="The “Magic” of YouTube"/>
          <p:cNvSpPr/>
          <p:nvPr>
            <p:ph type="title"/>
          </p:nvPr>
        </p:nvSpPr>
        <p:spPr>
          <a:xfrm>
            <a:off x="304799" y="-1"/>
            <a:ext cx="5470528" cy="653856"/>
          </a:xfrm>
          <a:prstGeom prst="rect">
            <a:avLst/>
          </a:prstGeom>
        </p:spPr>
        <p:txBody>
          <a:bodyPr/>
          <a:lstStyle/>
          <a:p>
            <a:pPr/>
            <a:r>
              <a:t>The “Magic” of YouTube</a:t>
            </a:r>
          </a:p>
        </p:txBody>
      </p:sp>
      <p:pic>
        <p:nvPicPr>
          <p:cNvPr id="281" name="image11.png" descr="image11.png"/>
          <p:cNvPicPr>
            <a:picLocks noChangeAspect="1"/>
          </p:cNvPicPr>
          <p:nvPr/>
        </p:nvPicPr>
        <p:blipFill>
          <a:blip r:embed="rId2">
            <a:extLst/>
          </a:blip>
          <a:stretch>
            <a:fillRect/>
          </a:stretch>
        </p:blipFill>
        <p:spPr>
          <a:xfrm>
            <a:off x="1143000" y="802186"/>
            <a:ext cx="7206085" cy="557366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3" name="Key Question"/>
          <p:cNvSpPr/>
          <p:nvPr>
            <p:ph type="title"/>
          </p:nvPr>
        </p:nvSpPr>
        <p:spPr>
          <a:xfrm>
            <a:off x="304799" y="-1"/>
            <a:ext cx="5470528" cy="653856"/>
          </a:xfrm>
          <a:prstGeom prst="rect">
            <a:avLst/>
          </a:prstGeom>
        </p:spPr>
        <p:txBody>
          <a:bodyPr/>
          <a:lstStyle/>
          <a:p>
            <a:pPr/>
            <a:r>
              <a:t>Key Question</a:t>
            </a:r>
          </a:p>
        </p:txBody>
      </p:sp>
      <p:sp>
        <p:nvSpPr>
          <p:cNvPr id="284" name="Examples of “Server-Side” Code?"/>
          <p:cNvSpPr/>
          <p:nvPr/>
        </p:nvSpPr>
        <p:spPr>
          <a:xfrm>
            <a:off x="533400" y="2987553"/>
            <a:ext cx="8229600" cy="609468"/>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defTabSz="685800">
              <a:lnSpc>
                <a:spcPct val="80000"/>
              </a:lnSpc>
              <a:defRPr b="1" i="1" sz="3700">
                <a:latin typeface="Arial"/>
                <a:ea typeface="Arial"/>
                <a:cs typeface="Arial"/>
                <a:sym typeface="Arial"/>
              </a:defRPr>
            </a:lvl1pPr>
          </a:lstStyle>
          <a:p>
            <a:pPr/>
            <a:r>
              <a:t>Examples of “Server-Side” Code?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6" name="Server-Side Code in Action!"/>
          <p:cNvSpPr/>
          <p:nvPr>
            <p:ph type="title"/>
          </p:nvPr>
        </p:nvSpPr>
        <p:spPr>
          <a:xfrm>
            <a:off x="304800" y="-1"/>
            <a:ext cx="6553200" cy="653856"/>
          </a:xfrm>
          <a:prstGeom prst="rect">
            <a:avLst/>
          </a:prstGeom>
        </p:spPr>
        <p:txBody>
          <a:bodyPr/>
          <a:lstStyle/>
          <a:p>
            <a:pPr/>
            <a:r>
              <a:t>Server-Side Code in Action!</a:t>
            </a:r>
          </a:p>
        </p:txBody>
      </p:sp>
      <p:sp>
        <p:nvSpPr>
          <p:cNvPr id="287" name="API that parse URL parameters to provide selective JSONs…"/>
          <p:cNvSpPr/>
          <p:nvPr/>
        </p:nvSpPr>
        <p:spPr>
          <a:xfrm>
            <a:off x="304800" y="914400"/>
            <a:ext cx="8610600" cy="3993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buSzPct val="100000"/>
              <a:buFont typeface="Arial"/>
              <a:buChar char="•"/>
              <a:defRPr sz="2400">
                <a:latin typeface="Arial"/>
                <a:ea typeface="Arial"/>
                <a:cs typeface="Arial"/>
                <a:sym typeface="Arial"/>
              </a:defRPr>
            </a:pPr>
            <a:r>
              <a:t>API that parse URL parameters to provide selective JSONs</a:t>
            </a:r>
          </a:p>
          <a:p>
            <a:pPr marL="342900" indent="-342900">
              <a:buSzPct val="100000"/>
              <a:buFont typeface="Arial"/>
              <a:buChar char="•"/>
              <a:defRPr sz="2400">
                <a:latin typeface="Arial"/>
                <a:ea typeface="Arial"/>
                <a:cs typeface="Arial"/>
                <a:sym typeface="Arial"/>
              </a:defRPr>
            </a:pPr>
          </a:p>
          <a:p>
            <a:pPr marL="342900" indent="-342900">
              <a:buSzPct val="100000"/>
              <a:buFont typeface="Arial"/>
              <a:buChar char="•"/>
              <a:defRPr sz="2400">
                <a:latin typeface="Arial"/>
                <a:ea typeface="Arial"/>
                <a:cs typeface="Arial"/>
                <a:sym typeface="Arial"/>
              </a:defRPr>
            </a:pPr>
            <a:r>
              <a:t>Firebase methods that provide a timestamp back to users</a:t>
            </a:r>
          </a:p>
          <a:p>
            <a:pPr marL="342900" indent="-342900">
              <a:buSzPct val="100000"/>
              <a:buFont typeface="Arial"/>
              <a:buChar char="•"/>
              <a:defRPr sz="2400">
                <a:latin typeface="Arial"/>
                <a:ea typeface="Arial"/>
                <a:cs typeface="Arial"/>
                <a:sym typeface="Arial"/>
              </a:defRPr>
            </a:pPr>
          </a:p>
          <a:p>
            <a:pPr marL="342900" indent="-342900">
              <a:buSzPct val="100000"/>
              <a:buFont typeface="Arial"/>
              <a:buChar char="•"/>
              <a:defRPr sz="2400">
                <a:latin typeface="Arial"/>
                <a:ea typeface="Arial"/>
                <a:cs typeface="Arial"/>
                <a:sym typeface="Arial"/>
              </a:defRPr>
            </a:pPr>
            <a:r>
              <a:t>Clicking an invoice that provides a PDF report</a:t>
            </a:r>
          </a:p>
          <a:p>
            <a:pPr marL="342900" indent="-342900">
              <a:buSzPct val="100000"/>
              <a:buFont typeface="Arial"/>
              <a:buChar char="•"/>
              <a:defRPr sz="2400">
                <a:latin typeface="Arial"/>
                <a:ea typeface="Arial"/>
                <a:cs typeface="Arial"/>
                <a:sym typeface="Arial"/>
              </a:defRPr>
            </a:pPr>
          </a:p>
          <a:p>
            <a:pPr marL="342900" indent="-342900">
              <a:buSzPct val="100000"/>
              <a:buFont typeface="Arial"/>
              <a:buChar char="•"/>
              <a:defRPr sz="2400">
                <a:latin typeface="Arial"/>
                <a:ea typeface="Arial"/>
                <a:cs typeface="Arial"/>
                <a:sym typeface="Arial"/>
              </a:defRPr>
            </a:pPr>
            <a:r>
              <a:t>Image processing software that takes an image applies a filter, then saves the new version</a:t>
            </a:r>
          </a:p>
          <a:p>
            <a:pPr marL="342900" indent="-342900">
              <a:buSzPct val="100000"/>
              <a:buFont typeface="Arial"/>
              <a:buChar char="•"/>
              <a:defRPr sz="2400">
                <a:latin typeface="Arial"/>
                <a:ea typeface="Arial"/>
                <a:cs typeface="Arial"/>
                <a:sym typeface="Arial"/>
              </a:defRPr>
            </a:pPr>
          </a:p>
          <a:p>
            <a:pPr marL="342900" indent="-342900">
              <a:buSzPct val="100000"/>
              <a:buFont typeface="Arial"/>
              <a:buChar char="•"/>
              <a:defRPr sz="2400">
                <a:latin typeface="Arial"/>
                <a:ea typeface="Arial"/>
                <a:cs typeface="Arial"/>
                <a:sym typeface="Arial"/>
              </a:defRPr>
            </a:pPr>
            <a:r>
              <a:t>Google providing “results” relevant to your searches on other sites.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9" name="Critical Question"/>
          <p:cNvSpPr/>
          <p:nvPr>
            <p:ph type="title"/>
          </p:nvPr>
        </p:nvSpPr>
        <p:spPr>
          <a:xfrm>
            <a:off x="304799" y="-1"/>
            <a:ext cx="5470528" cy="653856"/>
          </a:xfrm>
          <a:prstGeom prst="rect">
            <a:avLst/>
          </a:prstGeom>
        </p:spPr>
        <p:txBody>
          <a:bodyPr/>
          <a:lstStyle/>
          <a:p>
            <a:pPr/>
            <a:r>
              <a:t>Critical Question</a:t>
            </a:r>
          </a:p>
        </p:txBody>
      </p:sp>
      <p:sp>
        <p:nvSpPr>
          <p:cNvPr id="290" name="What is a “server”?"/>
          <p:cNvSpPr/>
          <p:nvPr/>
        </p:nvSpPr>
        <p:spPr>
          <a:xfrm>
            <a:off x="1438275" y="2958711"/>
            <a:ext cx="6457951" cy="819552"/>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defTabSz="685800">
              <a:lnSpc>
                <a:spcPct val="90000"/>
              </a:lnSpc>
              <a:defRPr b="1" i="1" sz="5100">
                <a:latin typeface="Arial"/>
                <a:ea typeface="Arial"/>
                <a:cs typeface="Arial"/>
                <a:sym typeface="Arial"/>
              </a:defRPr>
            </a:lvl1pPr>
          </a:lstStyle>
          <a:p>
            <a:pPr/>
            <a:r>
              <a:t>What is a “server”?</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2" name="Rectangle"/>
          <p:cNvSpPr/>
          <p:nvPr/>
        </p:nvSpPr>
        <p:spPr>
          <a:xfrm>
            <a:off x="0" y="990600"/>
            <a:ext cx="9144000" cy="4114800"/>
          </a:xfrm>
          <a:prstGeom prst="rect">
            <a:avLst/>
          </a:prstGeom>
          <a:solidFill>
            <a:srgbClr val="DEEBF7"/>
          </a:solidFill>
          <a:ln w="12700">
            <a:miter lim="400000"/>
          </a:ln>
        </p:spPr>
        <p:txBody>
          <a:bodyPr lIns="45719" rIns="45719" anchor="ctr"/>
          <a:lstStyle/>
          <a:p>
            <a:pPr algn="ctr">
              <a:defRPr>
                <a:solidFill>
                  <a:srgbClr val="FFFFFF"/>
                </a:solidFill>
              </a:defRPr>
            </a:pPr>
          </a:p>
        </p:txBody>
      </p:sp>
      <p:sp>
        <p:nvSpPr>
          <p:cNvPr id="293" name="Definition of “Server”"/>
          <p:cNvSpPr/>
          <p:nvPr>
            <p:ph type="title"/>
          </p:nvPr>
        </p:nvSpPr>
        <p:spPr>
          <a:xfrm>
            <a:off x="304799" y="-1"/>
            <a:ext cx="5470528" cy="653856"/>
          </a:xfrm>
          <a:prstGeom prst="rect">
            <a:avLst/>
          </a:prstGeom>
        </p:spPr>
        <p:txBody>
          <a:bodyPr/>
          <a:lstStyle/>
          <a:p>
            <a:pPr/>
            <a:r>
              <a:t>Definition of “Server”</a:t>
            </a:r>
          </a:p>
        </p:txBody>
      </p:sp>
      <p:sp>
        <p:nvSpPr>
          <p:cNvPr id="294" name="A web server takes a client request and gives something back…"/>
          <p:cNvSpPr/>
          <p:nvPr/>
        </p:nvSpPr>
        <p:spPr>
          <a:xfrm>
            <a:off x="457200" y="1066800"/>
            <a:ext cx="8229600" cy="3520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90000"/>
              </a:lnSpc>
              <a:spcBef>
                <a:spcPts val="1000"/>
              </a:spcBef>
              <a:defRPr b="1" sz="2000" u="sng">
                <a:latin typeface="Arial"/>
                <a:ea typeface="Arial"/>
                <a:cs typeface="Arial"/>
                <a:sym typeface="Arial"/>
              </a:defRPr>
            </a:pPr>
            <a:r>
              <a:t>A web server takes a client request and gives something back</a:t>
            </a:r>
            <a:endParaRPr sz="2800"/>
          </a:p>
          <a:p>
            <a:pPr>
              <a:lnSpc>
                <a:spcPct val="90000"/>
              </a:lnSpc>
              <a:spcBef>
                <a:spcPts val="1000"/>
              </a:spcBef>
              <a:defRPr sz="2000">
                <a:latin typeface="Arial"/>
                <a:ea typeface="Arial"/>
                <a:cs typeface="Arial"/>
                <a:sym typeface="Arial"/>
              </a:defRPr>
            </a:pPr>
          </a:p>
          <a:p>
            <a:pPr>
              <a:lnSpc>
                <a:spcPct val="90000"/>
              </a:lnSpc>
              <a:spcBef>
                <a:spcPts val="1000"/>
              </a:spcBef>
              <a:defRPr sz="2000">
                <a:latin typeface="Arial"/>
                <a:ea typeface="Arial"/>
                <a:cs typeface="Arial"/>
                <a:sym typeface="Arial"/>
              </a:defRPr>
            </a:pPr>
            <a:r>
              <a:t>“A web browser lets a user request a resource. The web server gets the request, finds the resource, and returns something to the user. Sometimes the resource is an </a:t>
            </a:r>
            <a:r>
              <a:rPr i="1"/>
              <a:t>HTML</a:t>
            </a:r>
            <a:r>
              <a:t> page. Sometimes it's a picture. Or a sound file. Or even a PDF document. Doesn't matter--the client asks for the thing (resource) [or action] and the server sends it back.”</a:t>
            </a:r>
            <a:endParaRPr sz="2800"/>
          </a:p>
          <a:p>
            <a:pPr>
              <a:lnSpc>
                <a:spcPct val="90000"/>
              </a:lnSpc>
              <a:spcBef>
                <a:spcPts val="1000"/>
              </a:spcBef>
              <a:defRPr sz="2000">
                <a:latin typeface="Arial"/>
                <a:ea typeface="Arial"/>
                <a:cs typeface="Arial"/>
                <a:sym typeface="Arial"/>
              </a:defRPr>
            </a:pPr>
          </a:p>
          <a:p>
            <a:pPr>
              <a:lnSpc>
                <a:spcPct val="90000"/>
              </a:lnSpc>
              <a:spcBef>
                <a:spcPts val="1000"/>
              </a:spcBef>
              <a:defRPr sz="2000">
                <a:latin typeface="Arial"/>
                <a:ea typeface="Arial"/>
                <a:cs typeface="Arial"/>
                <a:sym typeface="Arial"/>
              </a:defRPr>
            </a:pPr>
            <a:r>
              <a:t>“... When we say "server", we mean either the physical (hardware) or the web server application (software) [that actually runs the server commands]”</a:t>
            </a:r>
          </a:p>
        </p:txBody>
      </p:sp>
      <p:sp>
        <p:nvSpPr>
          <p:cNvPr id="295" name="Kathy Sierra, Author of Head First Servlets and JSP"/>
          <p:cNvSpPr/>
          <p:nvPr/>
        </p:nvSpPr>
        <p:spPr>
          <a:xfrm>
            <a:off x="457200" y="5334000"/>
            <a:ext cx="8458200" cy="3506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i="1">
                <a:latin typeface="Arial"/>
                <a:ea typeface="Arial"/>
                <a:cs typeface="Arial"/>
                <a:sym typeface="Arial"/>
              </a:defRPr>
            </a:lvl1pPr>
          </a:lstStyle>
          <a:p>
            <a:pPr/>
            <a:r>
              <a:t>Kathy Sierra, Author of Head First Servlets and JSP</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7" name="Server Definition"/>
          <p:cNvSpPr/>
          <p:nvPr>
            <p:ph type="title"/>
          </p:nvPr>
        </p:nvSpPr>
        <p:spPr>
          <a:xfrm>
            <a:off x="304799" y="-1"/>
            <a:ext cx="5470528" cy="653856"/>
          </a:xfrm>
          <a:prstGeom prst="rect">
            <a:avLst/>
          </a:prstGeom>
        </p:spPr>
        <p:txBody>
          <a:bodyPr/>
          <a:lstStyle/>
          <a:p>
            <a:pPr/>
            <a:r>
              <a:t>Server Definition</a:t>
            </a:r>
          </a:p>
        </p:txBody>
      </p:sp>
      <p:pic>
        <p:nvPicPr>
          <p:cNvPr id="298" name="image12.png" descr="image12.png"/>
          <p:cNvPicPr>
            <a:picLocks noChangeAspect="1"/>
          </p:cNvPicPr>
          <p:nvPr/>
        </p:nvPicPr>
        <p:blipFill>
          <a:blip r:embed="rId2">
            <a:extLst/>
          </a:blip>
          <a:srcRect l="0" t="47530" r="15754" b="0"/>
          <a:stretch>
            <a:fillRect/>
          </a:stretch>
        </p:blipFill>
        <p:spPr>
          <a:xfrm>
            <a:off x="304800" y="914400"/>
            <a:ext cx="8620595" cy="5181600"/>
          </a:xfrm>
          <a:prstGeom prst="rect">
            <a:avLst/>
          </a:prstGeom>
          <a:ln>
            <a:solidFill>
              <a:srgbClr val="5B9BD5"/>
            </a:solidFill>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0" name="Rectangle"/>
          <p:cNvSpPr/>
          <p:nvPr/>
        </p:nvSpPr>
        <p:spPr>
          <a:xfrm>
            <a:off x="0" y="1066800"/>
            <a:ext cx="9144000" cy="2819400"/>
          </a:xfrm>
          <a:prstGeom prst="rect">
            <a:avLst/>
          </a:prstGeom>
          <a:solidFill>
            <a:srgbClr val="DEEBF7"/>
          </a:solidFill>
          <a:ln w="12700">
            <a:miter lim="400000"/>
          </a:ln>
        </p:spPr>
        <p:txBody>
          <a:bodyPr lIns="45719" rIns="45719" anchor="ctr"/>
          <a:lstStyle/>
          <a:p>
            <a:pPr algn="ctr">
              <a:defRPr>
                <a:solidFill>
                  <a:srgbClr val="FFFFFF"/>
                </a:solidFill>
              </a:defRPr>
            </a:pPr>
          </a:p>
        </p:txBody>
      </p:sp>
      <p:sp>
        <p:nvSpPr>
          <p:cNvPr id="301" name="Definition of “Web Client”"/>
          <p:cNvSpPr/>
          <p:nvPr>
            <p:ph type="title"/>
          </p:nvPr>
        </p:nvSpPr>
        <p:spPr>
          <a:xfrm>
            <a:off x="304799" y="-1"/>
            <a:ext cx="5470528" cy="653856"/>
          </a:xfrm>
          <a:prstGeom prst="rect">
            <a:avLst/>
          </a:prstGeom>
        </p:spPr>
        <p:txBody>
          <a:bodyPr/>
          <a:lstStyle/>
          <a:p>
            <a:pPr/>
            <a:r>
              <a:t>Definition of “Web Client”</a:t>
            </a:r>
          </a:p>
        </p:txBody>
      </p:sp>
      <p:sp>
        <p:nvSpPr>
          <p:cNvPr id="302" name="Web client lets the user request something on the server and then shows the result (response) of the server.…"/>
          <p:cNvSpPr/>
          <p:nvPr/>
        </p:nvSpPr>
        <p:spPr>
          <a:xfrm>
            <a:off x="457200" y="1143000"/>
            <a:ext cx="8229600" cy="247527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90000"/>
              </a:lnSpc>
              <a:spcBef>
                <a:spcPts val="1000"/>
              </a:spcBef>
              <a:defRPr b="1" sz="2000" u="sng">
                <a:latin typeface="Arial"/>
                <a:ea typeface="Arial"/>
                <a:cs typeface="Arial"/>
                <a:sym typeface="Arial"/>
              </a:defRPr>
            </a:pPr>
            <a:r>
              <a:t>Web client lets the user request something on the server and then shows the result (response) of the server.</a:t>
            </a:r>
            <a:endParaRPr sz="2800"/>
          </a:p>
          <a:p>
            <a:pPr>
              <a:lnSpc>
                <a:spcPct val="90000"/>
              </a:lnSpc>
              <a:spcBef>
                <a:spcPts val="1000"/>
              </a:spcBef>
              <a:defRPr sz="2000">
                <a:latin typeface="Arial"/>
                <a:ea typeface="Arial"/>
                <a:cs typeface="Arial"/>
                <a:sym typeface="Arial"/>
              </a:defRPr>
            </a:pPr>
          </a:p>
          <a:p>
            <a:pPr>
              <a:lnSpc>
                <a:spcPct val="90000"/>
              </a:lnSpc>
              <a:spcBef>
                <a:spcPts val="1000"/>
              </a:spcBef>
              <a:defRPr sz="2000">
                <a:latin typeface="Arial"/>
                <a:ea typeface="Arial"/>
                <a:cs typeface="Arial"/>
                <a:sym typeface="Arial"/>
              </a:defRPr>
            </a:pPr>
            <a:r>
              <a:t>When we talk about client, though, we usually mean both (or either) the human user and the browser application. The browser is the piece of the software that knows how to communicate with the server. The browser's other big job is interpreting the HTML code [sent by the server] and rendering the web page to the user. </a:t>
            </a:r>
          </a:p>
        </p:txBody>
      </p:sp>
      <p:sp>
        <p:nvSpPr>
          <p:cNvPr id="303" name="Kathy Sierra, Author of Head First Servlets and JSP"/>
          <p:cNvSpPr/>
          <p:nvPr/>
        </p:nvSpPr>
        <p:spPr>
          <a:xfrm>
            <a:off x="457200" y="4114479"/>
            <a:ext cx="8458200" cy="3506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i="1">
                <a:latin typeface="Arial"/>
                <a:ea typeface="Arial"/>
                <a:cs typeface="Arial"/>
                <a:sym typeface="Arial"/>
              </a:defRPr>
            </a:lvl1pPr>
          </a:lstStyle>
          <a:p>
            <a:pPr/>
            <a:r>
              <a:t>Kathy Sierra, Author of Head First Servlets and JSP</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5" name="Web Client Definition"/>
          <p:cNvSpPr/>
          <p:nvPr>
            <p:ph type="title"/>
          </p:nvPr>
        </p:nvSpPr>
        <p:spPr>
          <a:xfrm>
            <a:off x="304799" y="-1"/>
            <a:ext cx="5470528" cy="653856"/>
          </a:xfrm>
          <a:prstGeom prst="rect">
            <a:avLst/>
          </a:prstGeom>
        </p:spPr>
        <p:txBody>
          <a:bodyPr/>
          <a:lstStyle/>
          <a:p>
            <a:pPr/>
            <a:r>
              <a:t>Web Client Definition</a:t>
            </a:r>
          </a:p>
        </p:txBody>
      </p:sp>
      <p:pic>
        <p:nvPicPr>
          <p:cNvPr id="306" name="image13.png" descr="image13.png"/>
          <p:cNvPicPr>
            <a:picLocks noChangeAspect="1"/>
          </p:cNvPicPr>
          <p:nvPr/>
        </p:nvPicPr>
        <p:blipFill>
          <a:blip r:embed="rId2">
            <a:extLst/>
          </a:blip>
          <a:srcRect l="0" t="43375" r="12803" b="0"/>
          <a:stretch>
            <a:fillRect/>
          </a:stretch>
        </p:blipFill>
        <p:spPr>
          <a:xfrm>
            <a:off x="304799" y="914399"/>
            <a:ext cx="8626718" cy="5105402"/>
          </a:xfrm>
          <a:prstGeom prst="rect">
            <a:avLst/>
          </a:prstGeom>
          <a:ln>
            <a:solidFill>
              <a:srgbClr val="5B9BD5"/>
            </a:solidFill>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8" name="&gt; YOUR TURN!!"/>
          <p:cNvSpPr/>
          <p:nvPr>
            <p:ph type="title"/>
          </p:nvPr>
        </p:nvSpPr>
        <p:spPr>
          <a:xfrm>
            <a:off x="304799" y="-1"/>
            <a:ext cx="5470528" cy="653856"/>
          </a:xfrm>
          <a:prstGeom prst="rect">
            <a:avLst/>
          </a:prstGeom>
        </p:spPr>
        <p:txBody>
          <a:bodyPr/>
          <a:lstStyle/>
          <a:p>
            <a:pPr/>
            <a:r>
              <a:t>&gt; YOUR TURN!!</a:t>
            </a:r>
          </a:p>
        </p:txBody>
      </p:sp>
      <p:sp>
        <p:nvSpPr>
          <p:cNvPr id="309" name="Rectangle"/>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310" name="Assignment…"/>
          <p:cNvSpPr/>
          <p:nvPr/>
        </p:nvSpPr>
        <p:spPr>
          <a:xfrm>
            <a:off x="304800" y="914400"/>
            <a:ext cx="8686800" cy="47042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2400">
                <a:latin typeface="Arial"/>
                <a:ea typeface="Arial"/>
                <a:cs typeface="Arial"/>
                <a:sym typeface="Arial"/>
              </a:defRPr>
            </a:pPr>
            <a:r>
              <a:t>Assignment</a:t>
            </a:r>
          </a:p>
          <a:p>
            <a:pPr>
              <a:defRPr sz="2400">
                <a:latin typeface="Arial"/>
                <a:ea typeface="Arial"/>
                <a:cs typeface="Arial"/>
                <a:sym typeface="Arial"/>
              </a:defRPr>
            </a:pPr>
          </a:p>
          <a:p>
            <a:pPr>
              <a:defRPr sz="2400">
                <a:latin typeface="Arial"/>
                <a:ea typeface="Arial"/>
                <a:cs typeface="Arial"/>
                <a:sym typeface="Arial"/>
              </a:defRPr>
            </a:pPr>
            <a:r>
              <a:t>Talk to the person next to you and re-explain to one another the following terms:</a:t>
            </a:r>
          </a:p>
          <a:p>
            <a:pPr>
              <a:defRPr sz="2400">
                <a:latin typeface="Arial"/>
                <a:ea typeface="Arial"/>
                <a:cs typeface="Arial"/>
                <a:sym typeface="Arial"/>
              </a:defRPr>
            </a:pPr>
          </a:p>
          <a:p>
            <a:pPr marL="342900" indent="-342900">
              <a:buSzPct val="100000"/>
              <a:buFont typeface="Arial"/>
              <a:buChar char="•"/>
              <a:defRPr sz="2400">
                <a:latin typeface="Arial"/>
                <a:ea typeface="Arial"/>
                <a:cs typeface="Arial"/>
                <a:sym typeface="Arial"/>
              </a:defRPr>
            </a:pPr>
            <a:r>
              <a:t>Server</a:t>
            </a:r>
          </a:p>
          <a:p>
            <a:pPr marL="342900" indent="-342900">
              <a:buSzPct val="100000"/>
              <a:buFont typeface="Arial"/>
              <a:buChar char="•"/>
              <a:defRPr sz="2400">
                <a:latin typeface="Arial"/>
                <a:ea typeface="Arial"/>
                <a:cs typeface="Arial"/>
                <a:sym typeface="Arial"/>
              </a:defRPr>
            </a:pPr>
          </a:p>
          <a:p>
            <a:pPr marL="342900" indent="-342900">
              <a:buSzPct val="100000"/>
              <a:buFont typeface="Arial"/>
              <a:buChar char="•"/>
              <a:defRPr sz="2400">
                <a:latin typeface="Arial"/>
                <a:ea typeface="Arial"/>
                <a:cs typeface="Arial"/>
                <a:sym typeface="Arial"/>
              </a:defRPr>
            </a:pPr>
            <a:r>
              <a:t>Web Client</a:t>
            </a:r>
          </a:p>
          <a:p>
            <a:pPr marL="342900" indent="-342900">
              <a:buSzPct val="100000"/>
              <a:buFont typeface="Arial"/>
              <a:buChar char="•"/>
              <a:defRPr sz="2400">
                <a:latin typeface="Arial"/>
                <a:ea typeface="Arial"/>
                <a:cs typeface="Arial"/>
                <a:sym typeface="Arial"/>
              </a:defRPr>
            </a:pPr>
          </a:p>
          <a:p>
            <a:pPr marL="342900" indent="-342900">
              <a:buSzPct val="100000"/>
              <a:buFont typeface="Arial"/>
              <a:buChar char="•"/>
              <a:defRPr sz="2400">
                <a:latin typeface="Arial"/>
                <a:ea typeface="Arial"/>
                <a:cs typeface="Arial"/>
                <a:sym typeface="Arial"/>
              </a:defRPr>
            </a:pPr>
            <a:r>
              <a:t>Request</a:t>
            </a:r>
          </a:p>
          <a:p>
            <a:pPr marL="342900" indent="-342900">
              <a:buSzPct val="100000"/>
              <a:buFont typeface="Arial"/>
              <a:buChar char="•"/>
              <a:defRPr sz="2400">
                <a:latin typeface="Arial"/>
                <a:ea typeface="Arial"/>
                <a:cs typeface="Arial"/>
                <a:sym typeface="Arial"/>
              </a:defRPr>
            </a:pPr>
          </a:p>
          <a:p>
            <a:pPr marL="342900" indent="-342900">
              <a:buSzPct val="100000"/>
              <a:buFont typeface="Arial"/>
              <a:buChar char="•"/>
              <a:defRPr sz="2400">
                <a:latin typeface="Arial"/>
                <a:ea typeface="Arial"/>
                <a:cs typeface="Arial"/>
                <a:sym typeface="Arial"/>
              </a:defRPr>
            </a:pPr>
            <a:r>
              <a:t>Response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7" name="Project Week"/>
          <p:cNvSpPr/>
          <p:nvPr>
            <p:ph type="title"/>
          </p:nvPr>
        </p:nvSpPr>
        <p:spPr>
          <a:xfrm>
            <a:off x="390606" y="2953542"/>
            <a:ext cx="8229601" cy="871859"/>
          </a:xfrm>
          <a:prstGeom prst="rect">
            <a:avLst/>
          </a:prstGeom>
        </p:spPr>
        <p:txBody>
          <a:bodyPr/>
          <a:lstStyle/>
          <a:p>
            <a:pPr/>
            <a:r>
              <a:t>Project Week</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2" name="Aight. Relax."/>
          <p:cNvSpPr/>
          <p:nvPr>
            <p:ph type="title"/>
          </p:nvPr>
        </p:nvSpPr>
        <p:spPr>
          <a:xfrm>
            <a:off x="304799" y="-1"/>
            <a:ext cx="5470528" cy="653856"/>
          </a:xfrm>
          <a:prstGeom prst="rect">
            <a:avLst/>
          </a:prstGeom>
        </p:spPr>
        <p:txBody>
          <a:bodyPr/>
          <a:lstStyle/>
          <a:p>
            <a:pPr/>
            <a:r>
              <a:t>Aight. Relax.</a:t>
            </a:r>
          </a:p>
        </p:txBody>
      </p:sp>
      <p:pic>
        <p:nvPicPr>
          <p:cNvPr id="313" name="http://upcat.tips/wp-content/uploads/2014/07/frog-on-back-relax.jpg" descr="http://upcat.tips/wp-content/uploads/2014/07/frog-on-back-relax.jpg"/>
          <p:cNvPicPr>
            <a:picLocks noChangeAspect="1"/>
          </p:cNvPicPr>
          <p:nvPr/>
        </p:nvPicPr>
        <p:blipFill>
          <a:blip r:embed="rId2">
            <a:extLst/>
          </a:blip>
          <a:stretch>
            <a:fillRect/>
          </a:stretch>
        </p:blipFill>
        <p:spPr>
          <a:xfrm>
            <a:off x="1009125" y="1960623"/>
            <a:ext cx="6972301" cy="3381568"/>
          </a:xfrm>
          <a:prstGeom prst="rect">
            <a:avLst/>
          </a:prstGeom>
          <a:ln w="12700">
            <a:miter lim="400000"/>
          </a:ln>
        </p:spPr>
      </p:pic>
      <p:sp>
        <p:nvSpPr>
          <p:cNvPr id="314" name="Yay!  You made it through the ultra important stuff!"/>
          <p:cNvSpPr/>
          <p:nvPr/>
        </p:nvSpPr>
        <p:spPr>
          <a:xfrm>
            <a:off x="0" y="838200"/>
            <a:ext cx="8990550" cy="94257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i="1" sz="3000">
                <a:latin typeface="Arial"/>
                <a:ea typeface="Arial"/>
                <a:cs typeface="Arial"/>
                <a:sym typeface="Arial"/>
              </a:defRPr>
            </a:pPr>
            <a:r>
              <a:t>Yay! </a:t>
            </a:r>
            <a:br/>
            <a:r>
              <a:t>You made it through the ultra important stuff!</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6" name="Node.JS"/>
          <p:cNvSpPr/>
          <p:nvPr>
            <p:ph type="title"/>
          </p:nvPr>
        </p:nvSpPr>
        <p:spPr>
          <a:xfrm>
            <a:off x="390606" y="2953542"/>
            <a:ext cx="8229601" cy="871859"/>
          </a:xfrm>
          <a:prstGeom prst="rect">
            <a:avLst/>
          </a:prstGeom>
        </p:spPr>
        <p:txBody>
          <a:bodyPr/>
          <a:lstStyle/>
          <a:p>
            <a:pPr/>
            <a:r>
              <a:t>Node.JS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8" name="Key Question"/>
          <p:cNvSpPr/>
          <p:nvPr>
            <p:ph type="title"/>
          </p:nvPr>
        </p:nvSpPr>
        <p:spPr>
          <a:xfrm>
            <a:off x="304799" y="-1"/>
            <a:ext cx="5470528" cy="653856"/>
          </a:xfrm>
          <a:prstGeom prst="rect">
            <a:avLst/>
          </a:prstGeom>
        </p:spPr>
        <p:txBody>
          <a:bodyPr/>
          <a:lstStyle/>
          <a:p>
            <a:pPr/>
            <a:r>
              <a:t>Key Question</a:t>
            </a:r>
          </a:p>
        </p:txBody>
      </p:sp>
      <p:sp>
        <p:nvSpPr>
          <p:cNvPr id="319" name="So what is NodeJS?"/>
          <p:cNvSpPr/>
          <p:nvPr/>
        </p:nvSpPr>
        <p:spPr>
          <a:xfrm>
            <a:off x="533400" y="2820881"/>
            <a:ext cx="8229600" cy="942812"/>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defTabSz="685800">
              <a:defRPr b="1" i="1" sz="6000">
                <a:latin typeface="Arial"/>
                <a:ea typeface="Arial"/>
                <a:cs typeface="Arial"/>
                <a:sym typeface="Arial"/>
              </a:defRPr>
            </a:lvl1pPr>
          </a:lstStyle>
          <a:p>
            <a:pPr/>
            <a:r>
              <a:t>So what is NodeJS?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1" name="Rectangle"/>
          <p:cNvSpPr/>
          <p:nvPr/>
        </p:nvSpPr>
        <p:spPr>
          <a:xfrm>
            <a:off x="0" y="1066800"/>
            <a:ext cx="9144000" cy="2819400"/>
          </a:xfrm>
          <a:prstGeom prst="rect">
            <a:avLst/>
          </a:prstGeom>
          <a:solidFill>
            <a:srgbClr val="DEEBF7"/>
          </a:solidFill>
          <a:ln w="12700">
            <a:miter lim="400000"/>
          </a:ln>
        </p:spPr>
        <p:txBody>
          <a:bodyPr lIns="45719" rIns="45719" anchor="ctr"/>
          <a:lstStyle/>
          <a:p>
            <a:pPr algn="ctr">
              <a:defRPr>
                <a:solidFill>
                  <a:srgbClr val="FFFFFF"/>
                </a:solidFill>
              </a:defRPr>
            </a:pPr>
          </a:p>
        </p:txBody>
      </p:sp>
      <p:sp>
        <p:nvSpPr>
          <p:cNvPr id="322" name="Definition of “NodeJS”"/>
          <p:cNvSpPr/>
          <p:nvPr>
            <p:ph type="title"/>
          </p:nvPr>
        </p:nvSpPr>
        <p:spPr>
          <a:xfrm>
            <a:off x="304799" y="-1"/>
            <a:ext cx="5470528" cy="653856"/>
          </a:xfrm>
          <a:prstGeom prst="rect">
            <a:avLst/>
          </a:prstGeom>
        </p:spPr>
        <p:txBody>
          <a:bodyPr/>
          <a:lstStyle/>
          <a:p>
            <a:pPr/>
            <a:r>
              <a:t>Definition of “NodeJS”</a:t>
            </a:r>
          </a:p>
        </p:txBody>
      </p:sp>
      <p:sp>
        <p:nvSpPr>
          <p:cNvPr id="323" name="Node.js is an open-source, cross-platform JavaScript runtime environment designed to be run outside of browsers.…"/>
          <p:cNvSpPr/>
          <p:nvPr/>
        </p:nvSpPr>
        <p:spPr>
          <a:xfrm>
            <a:off x="457200" y="1143000"/>
            <a:ext cx="8229600" cy="261729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90000"/>
              </a:lnSpc>
              <a:spcBef>
                <a:spcPts val="1000"/>
              </a:spcBef>
              <a:defRPr sz="2400">
                <a:latin typeface="Arial"/>
                <a:ea typeface="Arial"/>
                <a:cs typeface="Arial"/>
                <a:sym typeface="Arial"/>
              </a:defRPr>
            </a:pPr>
            <a:r>
              <a:t>Node.js is an open-source, cross-platform JavaScript runtime environment designed to be run outside of browsers. </a:t>
            </a:r>
            <a:endParaRPr sz="2800"/>
          </a:p>
          <a:p>
            <a:pPr>
              <a:lnSpc>
                <a:spcPct val="90000"/>
              </a:lnSpc>
              <a:spcBef>
                <a:spcPts val="1000"/>
              </a:spcBef>
              <a:defRPr sz="2400">
                <a:latin typeface="Arial"/>
                <a:ea typeface="Arial"/>
                <a:cs typeface="Arial"/>
                <a:sym typeface="Arial"/>
              </a:defRPr>
            </a:pPr>
          </a:p>
          <a:p>
            <a:pPr>
              <a:lnSpc>
                <a:spcPct val="90000"/>
              </a:lnSpc>
              <a:spcBef>
                <a:spcPts val="1000"/>
              </a:spcBef>
              <a:defRPr sz="2400">
                <a:latin typeface="Arial"/>
                <a:ea typeface="Arial"/>
                <a:cs typeface="Arial"/>
                <a:sym typeface="Arial"/>
              </a:defRPr>
            </a:pPr>
            <a:r>
              <a:t>It is a general utility that can be used for a variety of purposes including asset compilation, scripting, monitoring, and </a:t>
            </a:r>
            <a:r>
              <a:rPr b="1" u="sng"/>
              <a:t>most notably as the basis for web servers</a:t>
            </a:r>
          </a:p>
        </p:txBody>
      </p:sp>
      <p:pic>
        <p:nvPicPr>
          <p:cNvPr id="324" name="https://s3.amazonaws.com/codementor_content/nodejs_logo_green.jpg" descr="https://s3.amazonaws.com/codementor_content/nodejs_logo_green.jpg"/>
          <p:cNvPicPr>
            <a:picLocks noChangeAspect="1"/>
          </p:cNvPicPr>
          <p:nvPr/>
        </p:nvPicPr>
        <p:blipFill>
          <a:blip r:embed="rId2">
            <a:extLst/>
          </a:blip>
          <a:stretch>
            <a:fillRect/>
          </a:stretch>
        </p:blipFill>
        <p:spPr>
          <a:xfrm>
            <a:off x="6096000" y="4800600"/>
            <a:ext cx="2797380" cy="1198678"/>
          </a:xfrm>
          <a:prstGeom prst="rect">
            <a:avLst/>
          </a:prstGeom>
          <a:ln w="12700">
            <a:miter lim="400000"/>
          </a:ln>
        </p:spPr>
      </p:pic>
      <p:sp>
        <p:nvSpPr>
          <p:cNvPr id="325" name="Our made-up definition of Node. Yay for sounding intelligent!"/>
          <p:cNvSpPr/>
          <p:nvPr/>
        </p:nvSpPr>
        <p:spPr>
          <a:xfrm>
            <a:off x="471465" y="4050267"/>
            <a:ext cx="8458201" cy="3506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i="1">
                <a:latin typeface="Arial"/>
                <a:ea typeface="Arial"/>
                <a:cs typeface="Arial"/>
                <a:sym typeface="Arial"/>
              </a:defRPr>
            </a:lvl1pPr>
          </a:lstStyle>
          <a:p>
            <a:pPr/>
            <a:r>
              <a:t>Our made-up definition of Node. Yay for sounding intelligent!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7" name="Rectangle"/>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328" name="Assignment…"/>
          <p:cNvSpPr/>
          <p:nvPr/>
        </p:nvSpPr>
        <p:spPr>
          <a:xfrm>
            <a:off x="304800" y="914400"/>
            <a:ext cx="8686800" cy="18594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2400">
                <a:latin typeface="Arial"/>
                <a:ea typeface="Arial"/>
                <a:cs typeface="Arial"/>
                <a:sym typeface="Arial"/>
              </a:defRPr>
            </a:pPr>
            <a:r>
              <a:t>Assignment</a:t>
            </a:r>
          </a:p>
          <a:p>
            <a:pPr>
              <a:defRPr sz="2400">
                <a:latin typeface="Arial"/>
                <a:ea typeface="Arial"/>
                <a:cs typeface="Arial"/>
                <a:sym typeface="Arial"/>
              </a:defRPr>
            </a:pPr>
          </a:p>
          <a:p>
            <a:pPr>
              <a:defRPr sz="2400">
                <a:latin typeface="Arial"/>
                <a:ea typeface="Arial"/>
                <a:cs typeface="Arial"/>
                <a:sym typeface="Arial"/>
              </a:defRPr>
            </a:pPr>
            <a:r>
              <a:t>Take a few moments to research 5 companies that actively use NodeJS in production.</a:t>
            </a:r>
          </a:p>
        </p:txBody>
      </p:sp>
      <p:sp>
        <p:nvSpPr>
          <p:cNvPr id="329" name="&gt; YOUR TURN!!"/>
          <p:cNvSpPr/>
          <p:nvPr/>
        </p:nvSpPr>
        <p:spPr>
          <a:xfrm>
            <a:off x="304800" y="98052"/>
            <a:ext cx="52578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400">
                <a:latin typeface="Arial"/>
                <a:ea typeface="Arial"/>
                <a:cs typeface="Arial"/>
                <a:sym typeface="Arial"/>
              </a:defRPr>
            </a:lvl1pPr>
          </a:lstStyle>
          <a:p>
            <a:pPr/>
            <a:r>
              <a:t>&gt; YOUR TURN!!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1" name="Why Use NodeJS as a Server?"/>
          <p:cNvSpPr/>
          <p:nvPr>
            <p:ph type="title"/>
          </p:nvPr>
        </p:nvSpPr>
        <p:spPr>
          <a:xfrm>
            <a:off x="304799" y="-1"/>
            <a:ext cx="5470528" cy="653856"/>
          </a:xfrm>
          <a:prstGeom prst="rect">
            <a:avLst/>
          </a:prstGeom>
        </p:spPr>
        <p:txBody>
          <a:bodyPr/>
          <a:lstStyle/>
          <a:p>
            <a:pPr/>
            <a:r>
              <a:t>Why Use NodeJS as a Server?</a:t>
            </a:r>
          </a:p>
        </p:txBody>
      </p:sp>
      <p:sp>
        <p:nvSpPr>
          <p:cNvPr id="332" name="It re-uses Javascript – meaning a front-end Javascript developer can also build an entire server themselves…"/>
          <p:cNvSpPr/>
          <p:nvPr/>
        </p:nvSpPr>
        <p:spPr>
          <a:xfrm>
            <a:off x="457200" y="1143001"/>
            <a:ext cx="8229600" cy="517851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28600" indent="-228600">
              <a:lnSpc>
                <a:spcPct val="90000"/>
              </a:lnSpc>
              <a:spcBef>
                <a:spcPts val="1000"/>
              </a:spcBef>
              <a:buSzPct val="100000"/>
              <a:buFont typeface="Arial"/>
              <a:buChar char="•"/>
              <a:defRPr b="1" sz="2400">
                <a:latin typeface="Arial"/>
                <a:ea typeface="Arial"/>
                <a:cs typeface="Arial"/>
                <a:sym typeface="Arial"/>
              </a:defRPr>
            </a:pPr>
            <a:r>
              <a:t>It re-uses Javascript </a:t>
            </a:r>
            <a:r>
              <a:rPr b="0"/>
              <a:t>– meaning a front-end Javascript developer can also build an entire server themselves</a:t>
            </a:r>
            <a:endParaRPr sz="2800"/>
          </a:p>
          <a:p>
            <a:pPr marL="228600" indent="-228600">
              <a:lnSpc>
                <a:spcPct val="90000"/>
              </a:lnSpc>
              <a:spcBef>
                <a:spcPts val="1000"/>
              </a:spcBef>
              <a:buSzPct val="100000"/>
              <a:buFont typeface="Arial"/>
              <a:buChar char="•"/>
              <a:defRPr sz="2400">
                <a:latin typeface="Arial"/>
                <a:ea typeface="Arial"/>
                <a:cs typeface="Arial"/>
                <a:sym typeface="Arial"/>
              </a:defRPr>
            </a:pPr>
          </a:p>
          <a:p>
            <a:pPr marL="228600" indent="-228600">
              <a:lnSpc>
                <a:spcPct val="90000"/>
              </a:lnSpc>
              <a:spcBef>
                <a:spcPts val="1000"/>
              </a:spcBef>
              <a:buSzPct val="100000"/>
              <a:buFont typeface="Arial"/>
              <a:buChar char="•"/>
              <a:defRPr b="1" sz="2400">
                <a:latin typeface="Arial"/>
                <a:ea typeface="Arial"/>
                <a:cs typeface="Arial"/>
                <a:sym typeface="Arial"/>
              </a:defRPr>
            </a:pPr>
            <a:r>
              <a:t>It’s easily extendable. </a:t>
            </a:r>
            <a:r>
              <a:rPr b="0"/>
              <a:t>Numerous plugins exist to expand the capabilities of Node</a:t>
            </a:r>
            <a:endParaRPr sz="2800"/>
          </a:p>
          <a:p>
            <a:pPr marL="228600" indent="-228600">
              <a:lnSpc>
                <a:spcPct val="90000"/>
              </a:lnSpc>
              <a:spcBef>
                <a:spcPts val="1000"/>
              </a:spcBef>
              <a:buSzPct val="100000"/>
              <a:buFont typeface="Arial"/>
              <a:buChar char="•"/>
              <a:defRPr sz="2400">
                <a:latin typeface="Arial"/>
                <a:ea typeface="Arial"/>
                <a:cs typeface="Arial"/>
                <a:sym typeface="Arial"/>
              </a:defRPr>
            </a:pPr>
          </a:p>
          <a:p>
            <a:pPr marL="228600" indent="-228600">
              <a:lnSpc>
                <a:spcPct val="90000"/>
              </a:lnSpc>
              <a:spcBef>
                <a:spcPts val="1000"/>
              </a:spcBef>
              <a:buSzPct val="100000"/>
              <a:buFont typeface="Arial"/>
              <a:buChar char="•"/>
              <a:defRPr b="1" sz="2400">
                <a:latin typeface="Arial"/>
                <a:ea typeface="Arial"/>
                <a:cs typeface="Arial"/>
                <a:sym typeface="Arial"/>
              </a:defRPr>
            </a:pPr>
            <a:r>
              <a:t> Fast-implementation, </a:t>
            </a:r>
            <a:r>
              <a:rPr b="0"/>
              <a:t>which allows for the creation of an entire working server with only a few lines of code.</a:t>
            </a:r>
            <a:endParaRPr sz="2800"/>
          </a:p>
          <a:p>
            <a:pPr marL="228600" indent="-228600">
              <a:lnSpc>
                <a:spcPct val="90000"/>
              </a:lnSpc>
              <a:spcBef>
                <a:spcPts val="1000"/>
              </a:spcBef>
              <a:buSzPct val="100000"/>
              <a:buFont typeface="Arial"/>
              <a:buChar char="•"/>
              <a:defRPr b="1" sz="2400">
                <a:latin typeface="Arial"/>
                <a:ea typeface="Arial"/>
                <a:cs typeface="Arial"/>
                <a:sym typeface="Arial"/>
              </a:defRPr>
            </a:pPr>
          </a:p>
          <a:p>
            <a:pPr marL="228600" indent="-228600">
              <a:lnSpc>
                <a:spcPct val="90000"/>
              </a:lnSpc>
              <a:spcBef>
                <a:spcPts val="1000"/>
              </a:spcBef>
              <a:buSzPct val="100000"/>
              <a:buFont typeface="Arial"/>
              <a:buChar char="•"/>
              <a:defRPr b="1" sz="2400">
                <a:latin typeface="Arial"/>
                <a:ea typeface="Arial"/>
                <a:cs typeface="Arial"/>
                <a:sym typeface="Arial"/>
              </a:defRPr>
            </a:pPr>
            <a:r>
              <a:t>Single-Threaded Asynchronous Model </a:t>
            </a:r>
            <a:r>
              <a:rPr b="0"/>
              <a:t>– meaning it can handle multiple requests simultaneously and not get bottlenecked.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4" name="Synchronous Threading"/>
          <p:cNvSpPr/>
          <p:nvPr>
            <p:ph type="title"/>
          </p:nvPr>
        </p:nvSpPr>
        <p:spPr>
          <a:xfrm>
            <a:off x="304799" y="-1"/>
            <a:ext cx="5470528" cy="653856"/>
          </a:xfrm>
          <a:prstGeom prst="rect">
            <a:avLst/>
          </a:prstGeom>
        </p:spPr>
        <p:txBody>
          <a:bodyPr/>
          <a:lstStyle/>
          <a:p>
            <a:pPr/>
            <a:r>
              <a:t>Synchronous Threading</a:t>
            </a:r>
          </a:p>
        </p:txBody>
      </p:sp>
      <p:pic>
        <p:nvPicPr>
          <p:cNvPr id="335" name="image16.png" descr="image16.png"/>
          <p:cNvPicPr>
            <a:picLocks noChangeAspect="1"/>
          </p:cNvPicPr>
          <p:nvPr/>
        </p:nvPicPr>
        <p:blipFill>
          <a:blip r:embed="rId2">
            <a:extLst/>
          </a:blip>
          <a:stretch>
            <a:fillRect/>
          </a:stretch>
        </p:blipFill>
        <p:spPr>
          <a:xfrm>
            <a:off x="115349" y="758726"/>
            <a:ext cx="9055225" cy="4572001"/>
          </a:xfrm>
          <a:prstGeom prst="rect">
            <a:avLst/>
          </a:prstGeom>
          <a:ln w="12700">
            <a:miter lim="400000"/>
          </a:ln>
        </p:spPr>
      </p:pic>
      <p:sp>
        <p:nvSpPr>
          <p:cNvPr id="336" name="In traditional synchronous threading, each request requires its own thread. No other request can pass through that thread until complete. Since there is a limited pool of threads, this can create bottlenecks."/>
          <p:cNvSpPr/>
          <p:nvPr/>
        </p:nvSpPr>
        <p:spPr>
          <a:xfrm>
            <a:off x="115350" y="5401269"/>
            <a:ext cx="8990550" cy="8840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i="1">
                <a:latin typeface="Arial"/>
                <a:ea typeface="Arial"/>
                <a:cs typeface="Arial"/>
                <a:sym typeface="Arial"/>
              </a:defRPr>
            </a:pPr>
            <a:r>
              <a:t>In traditional synchronous threading, </a:t>
            </a:r>
            <a:r>
              <a:rPr u="sng"/>
              <a:t>each request requires its own thread</a:t>
            </a:r>
            <a:r>
              <a:t>. No other request can pass through that thread until complete. Since there is a limited pool of threads, </a:t>
            </a:r>
            <a:r>
              <a:rPr u="sng"/>
              <a:t>this can create bottlenecks.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8" name="Asynchronous Threading (Node Way)"/>
          <p:cNvSpPr/>
          <p:nvPr>
            <p:ph type="title"/>
          </p:nvPr>
        </p:nvSpPr>
        <p:spPr>
          <a:xfrm>
            <a:off x="304799" y="-1"/>
            <a:ext cx="5470528" cy="653856"/>
          </a:xfrm>
          <a:prstGeom prst="rect">
            <a:avLst/>
          </a:prstGeom>
        </p:spPr>
        <p:txBody>
          <a:bodyPr/>
          <a:lstStyle>
            <a:lvl1pPr>
              <a:defRPr sz="2100"/>
            </a:lvl1pPr>
          </a:lstStyle>
          <a:p>
            <a:pPr/>
            <a:r>
              <a:t>Asynchronous Threading (Node Way)</a:t>
            </a:r>
          </a:p>
        </p:txBody>
      </p:sp>
      <p:pic>
        <p:nvPicPr>
          <p:cNvPr id="339" name="image17.png" descr="image17.png"/>
          <p:cNvPicPr>
            <a:picLocks noChangeAspect="1"/>
          </p:cNvPicPr>
          <p:nvPr/>
        </p:nvPicPr>
        <p:blipFill>
          <a:blip r:embed="rId2">
            <a:extLst/>
          </a:blip>
          <a:stretch>
            <a:fillRect/>
          </a:stretch>
        </p:blipFill>
        <p:spPr>
          <a:xfrm>
            <a:off x="293509" y="679253"/>
            <a:ext cx="8697095" cy="4419601"/>
          </a:xfrm>
          <a:prstGeom prst="rect">
            <a:avLst/>
          </a:prstGeom>
          <a:ln w="12700">
            <a:miter lim="400000"/>
          </a:ln>
        </p:spPr>
      </p:pic>
      <p:sp>
        <p:nvSpPr>
          <p:cNvPr id="340" name="In Node-based asynchronous threading, a single thread is used throughout. Each thread is “put to the side” using callbacks and responded to when ready. Because of this, there is no limit on the number of requests that can be responded to and there is no bottleneck."/>
          <p:cNvSpPr/>
          <p:nvPr/>
        </p:nvSpPr>
        <p:spPr>
          <a:xfrm>
            <a:off x="115350" y="5098853"/>
            <a:ext cx="8990550" cy="11507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i="1">
                <a:latin typeface="Arial"/>
                <a:ea typeface="Arial"/>
                <a:cs typeface="Arial"/>
                <a:sym typeface="Arial"/>
              </a:defRPr>
            </a:pPr>
            <a:r>
              <a:t>In Node-based asynchronous threading, a single thread is used throughout. Each thread is “put to the side” using callbacks and responded to when ready. Because of this, there is </a:t>
            </a:r>
            <a:r>
              <a:rPr u="sng"/>
              <a:t>no limit on the number of requests </a:t>
            </a:r>
            <a:r>
              <a:t>that can be responded to and there is </a:t>
            </a:r>
            <a:r>
              <a:rPr u="sng"/>
              <a:t>no bottleneck</a:t>
            </a:r>
            <a:r>
              <a:t>.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2" name="Coding Time!"/>
          <p:cNvSpPr/>
          <p:nvPr>
            <p:ph type="title"/>
          </p:nvPr>
        </p:nvSpPr>
        <p:spPr>
          <a:xfrm>
            <a:off x="390606" y="2953542"/>
            <a:ext cx="8229601" cy="871859"/>
          </a:xfrm>
          <a:prstGeom prst="rect">
            <a:avLst/>
          </a:prstGeom>
        </p:spPr>
        <p:txBody>
          <a:bodyPr/>
          <a:lstStyle/>
          <a:p>
            <a:pPr/>
            <a:r>
              <a:t>Coding Time!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4" name="Homework!"/>
          <p:cNvSpPr/>
          <p:nvPr>
            <p:ph type="title"/>
          </p:nvPr>
        </p:nvSpPr>
        <p:spPr>
          <a:xfrm>
            <a:off x="390606" y="2953542"/>
            <a:ext cx="8229601" cy="871859"/>
          </a:xfrm>
          <a:prstGeom prst="rect">
            <a:avLst/>
          </a:prstGeom>
        </p:spPr>
        <p:txBody>
          <a:bodyPr/>
          <a:lstStyle/>
          <a:p>
            <a:pPr/>
            <a:r>
              <a:t>Homework!</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9" name="Instructor’s Feedback"/>
          <p:cNvSpPr/>
          <p:nvPr/>
        </p:nvSpPr>
        <p:spPr>
          <a:xfrm>
            <a:off x="304799" y="98052"/>
            <a:ext cx="4076703"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400">
                <a:latin typeface="Arial"/>
                <a:ea typeface="Arial"/>
                <a:cs typeface="Arial"/>
                <a:sym typeface="Arial"/>
              </a:defRPr>
            </a:lvl1pPr>
          </a:lstStyle>
          <a:p>
            <a:pPr/>
            <a:r>
              <a:t>Instructor’s Feedback</a:t>
            </a:r>
          </a:p>
        </p:txBody>
      </p:sp>
      <p:pic>
        <p:nvPicPr>
          <p:cNvPr id="250" name="http://static1.gamespot.com/uploads/original/255/2550934/2810668-4705265834-mind-.gif" descr="http://static1.gamespot.com/uploads/original/255/2550934/2810668-4705265834-mind-.gif"/>
          <p:cNvPicPr>
            <a:picLocks noChangeAspect="0"/>
          </p:cNvPicPr>
          <p:nvPr/>
        </p:nvPicPr>
        <p:blipFill>
          <a:blip r:embed="rId2">
            <a:extLst/>
          </a:blip>
          <a:stretch>
            <a:fillRect/>
          </a:stretch>
        </p:blipFill>
        <p:spPr>
          <a:xfrm>
            <a:off x="897342" y="783752"/>
            <a:ext cx="7425513" cy="4943273"/>
          </a:xfrm>
          <a:prstGeom prst="rect">
            <a:avLst/>
          </a:prstGeom>
          <a:ln w="12700">
            <a:miter lim="400000"/>
          </a:ln>
        </p:spPr>
      </p:pic>
      <p:sp>
        <p:nvSpPr>
          <p:cNvPr id="251" name="Seriously, mind-blown."/>
          <p:cNvSpPr/>
          <p:nvPr/>
        </p:nvSpPr>
        <p:spPr>
          <a:xfrm>
            <a:off x="304799" y="5821162"/>
            <a:ext cx="8610601" cy="50391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defTabSz="685800">
              <a:spcBef>
                <a:spcPts val="500"/>
              </a:spcBef>
              <a:defRPr b="1" sz="2200">
                <a:latin typeface="Arial"/>
                <a:ea typeface="Arial"/>
                <a:cs typeface="Arial"/>
                <a:sym typeface="Arial"/>
              </a:defRPr>
            </a:lvl1pPr>
          </a:lstStyle>
          <a:p>
            <a:pPr/>
            <a:r>
              <a:t>Seriously, mind-blown.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3" name="A Little Perspective"/>
          <p:cNvSpPr/>
          <p:nvPr>
            <p:ph type="title"/>
          </p:nvPr>
        </p:nvSpPr>
        <p:spPr>
          <a:xfrm>
            <a:off x="304799" y="-1"/>
            <a:ext cx="5470528" cy="653856"/>
          </a:xfrm>
          <a:prstGeom prst="rect">
            <a:avLst/>
          </a:prstGeom>
        </p:spPr>
        <p:txBody>
          <a:bodyPr/>
          <a:lstStyle/>
          <a:p>
            <a:pPr/>
            <a:r>
              <a:t>A Little Perspective</a:t>
            </a:r>
          </a:p>
        </p:txBody>
      </p:sp>
      <p:sp>
        <p:nvSpPr>
          <p:cNvPr id="254" name="Last time I said this you barely knew what a “div” was."/>
          <p:cNvSpPr/>
          <p:nvPr/>
        </p:nvSpPr>
        <p:spPr>
          <a:xfrm>
            <a:off x="381000" y="2848856"/>
            <a:ext cx="8610600" cy="1039262"/>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defTabSz="685800">
              <a:lnSpc>
                <a:spcPct val="80000"/>
              </a:lnSpc>
              <a:defRPr b="1" i="1" sz="3700">
                <a:latin typeface="Arial"/>
                <a:ea typeface="Arial"/>
                <a:cs typeface="Arial"/>
                <a:sym typeface="Arial"/>
              </a:defRPr>
            </a:lvl1pPr>
          </a:lstStyle>
          <a:p>
            <a:pPr/>
            <a:r>
              <a:t>Last time I said this you barely knew what a “div” was.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6" name="Specifically…"/>
          <p:cNvSpPr/>
          <p:nvPr/>
        </p:nvSpPr>
        <p:spPr>
          <a:xfrm>
            <a:off x="304799" y="98052"/>
            <a:ext cx="4076703"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400">
                <a:latin typeface="Arial"/>
                <a:ea typeface="Arial"/>
                <a:cs typeface="Arial"/>
                <a:sym typeface="Arial"/>
              </a:defRPr>
            </a:lvl1pPr>
          </a:lstStyle>
          <a:p>
            <a:pPr/>
            <a:r>
              <a:t>Specifically…</a:t>
            </a:r>
          </a:p>
        </p:txBody>
      </p:sp>
      <p:sp>
        <p:nvSpPr>
          <p:cNvPr id="257" name="Things I’ve noticed people doing incredibly well:…"/>
          <p:cNvSpPr/>
          <p:nvPr/>
        </p:nvSpPr>
        <p:spPr>
          <a:xfrm>
            <a:off x="304799" y="762000"/>
            <a:ext cx="8740776" cy="431455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defTabSz="685800">
              <a:spcBef>
                <a:spcPts val="500"/>
              </a:spcBef>
              <a:defRPr b="1" sz="2200">
                <a:latin typeface="Arial"/>
                <a:ea typeface="Arial"/>
                <a:cs typeface="Arial"/>
                <a:sym typeface="Arial"/>
              </a:defRPr>
            </a:pPr>
            <a:r>
              <a:t>Things I’ve noticed people doing </a:t>
            </a:r>
            <a:r>
              <a:rPr i="1" u="sng"/>
              <a:t>incredibly</a:t>
            </a:r>
            <a:r>
              <a:t> well:</a:t>
            </a:r>
            <a:endParaRPr sz="2400"/>
          </a:p>
          <a:p>
            <a:pPr marL="257175" indent="-257175" defTabSz="685800">
              <a:spcBef>
                <a:spcPts val="500"/>
              </a:spcBef>
              <a:buSzPct val="100000"/>
              <a:buFont typeface="Arial"/>
              <a:buChar char="•"/>
              <a:defRPr b="1" sz="2200">
                <a:latin typeface="Arial"/>
                <a:ea typeface="Arial"/>
                <a:cs typeface="Arial"/>
                <a:sym typeface="Arial"/>
              </a:defRPr>
            </a:pPr>
          </a:p>
          <a:p>
            <a:pPr marL="257175" indent="-257175" defTabSz="685800">
              <a:spcBef>
                <a:spcPts val="500"/>
              </a:spcBef>
              <a:buSzPct val="100000"/>
              <a:buFont typeface="Arial"/>
              <a:buChar char="•"/>
              <a:defRPr sz="2200">
                <a:latin typeface="Arial"/>
                <a:ea typeface="Arial"/>
                <a:cs typeface="Arial"/>
                <a:sym typeface="Arial"/>
              </a:defRPr>
            </a:pPr>
            <a:r>
              <a:t>Stunning front-end </a:t>
            </a:r>
            <a:r>
              <a:rPr sz="1800"/>
              <a:t>(Seriously, you guys are better than me at this point) </a:t>
            </a:r>
            <a:endParaRPr sz="2400"/>
          </a:p>
          <a:p>
            <a:pPr marL="257175" indent="-257175" defTabSz="685800">
              <a:spcBef>
                <a:spcPts val="500"/>
              </a:spcBef>
              <a:buSzPct val="100000"/>
              <a:buFont typeface="Arial"/>
              <a:buChar char="•"/>
              <a:defRPr b="1" sz="2200">
                <a:latin typeface="Arial"/>
                <a:ea typeface="Arial"/>
                <a:cs typeface="Arial"/>
                <a:sym typeface="Arial"/>
              </a:defRPr>
            </a:pPr>
          </a:p>
          <a:p>
            <a:pPr marL="257175" indent="-257175" defTabSz="685800">
              <a:spcBef>
                <a:spcPts val="500"/>
              </a:spcBef>
              <a:buSzPct val="100000"/>
              <a:buFont typeface="Arial"/>
              <a:buChar char="•"/>
              <a:defRPr sz="2200">
                <a:latin typeface="Arial"/>
                <a:ea typeface="Arial"/>
                <a:cs typeface="Arial"/>
                <a:sym typeface="Arial"/>
              </a:defRPr>
            </a:pPr>
            <a:r>
              <a:t>Amazing execution of challenging concepts </a:t>
            </a:r>
            <a:r>
              <a:rPr sz="1800"/>
              <a:t>(no one took the easy road)</a:t>
            </a:r>
          </a:p>
          <a:p>
            <a:pPr marL="257175" indent="-257175" defTabSz="685800">
              <a:spcBef>
                <a:spcPts val="500"/>
              </a:spcBef>
              <a:buSzPct val="100000"/>
              <a:buFont typeface="Arial"/>
              <a:buChar char="•"/>
              <a:defRPr sz="2200">
                <a:latin typeface="Arial"/>
                <a:ea typeface="Arial"/>
                <a:cs typeface="Arial"/>
                <a:sym typeface="Arial"/>
              </a:defRPr>
            </a:pPr>
          </a:p>
          <a:p>
            <a:pPr marL="257175" indent="-257175" defTabSz="685800">
              <a:spcBef>
                <a:spcPts val="500"/>
              </a:spcBef>
              <a:buSzPct val="100000"/>
              <a:buFont typeface="Arial"/>
              <a:buChar char="•"/>
              <a:defRPr sz="2200">
                <a:latin typeface="Arial"/>
                <a:ea typeface="Arial"/>
                <a:cs typeface="Arial"/>
                <a:sym typeface="Arial"/>
              </a:defRPr>
            </a:pPr>
            <a:r>
              <a:t>Fantastic explanations of your code and technology</a:t>
            </a:r>
            <a:endParaRPr sz="2400"/>
          </a:p>
          <a:p>
            <a:pPr marL="257175" indent="-257175" defTabSz="685800">
              <a:spcBef>
                <a:spcPts val="500"/>
              </a:spcBef>
              <a:buSzPct val="100000"/>
              <a:buFont typeface="Arial"/>
              <a:buChar char="•"/>
              <a:defRPr sz="2200">
                <a:latin typeface="Arial"/>
                <a:ea typeface="Arial"/>
                <a:cs typeface="Arial"/>
                <a:sym typeface="Arial"/>
              </a:defRPr>
            </a:pPr>
          </a:p>
          <a:p>
            <a:pPr marL="257175" indent="-257175" defTabSz="685800">
              <a:spcBef>
                <a:spcPts val="500"/>
              </a:spcBef>
              <a:buSzPct val="100000"/>
              <a:buFont typeface="Arial"/>
              <a:buChar char="•"/>
              <a:defRPr sz="2200">
                <a:latin typeface="Arial"/>
                <a:ea typeface="Arial"/>
                <a:cs typeface="Arial"/>
                <a:sym typeface="Arial"/>
              </a:defRPr>
            </a:pPr>
            <a:r>
              <a:t>Really great Questions and even better Answers!</a:t>
            </a:r>
            <a:br/>
            <a:r>
              <a:rPr sz="1800"/>
              <a:t>(Technical discussions were fantastic!) </a:t>
            </a:r>
            <a:endParaRPr sz="1800"/>
          </a:p>
        </p:txBody>
      </p:sp>
      <p:sp>
        <p:nvSpPr>
          <p:cNvPr id="258" name="Seriously.  Put the GitHub code on your LinkedIn profiles"/>
          <p:cNvSpPr/>
          <p:nvPr/>
        </p:nvSpPr>
        <p:spPr>
          <a:xfrm>
            <a:off x="533400" y="5142563"/>
            <a:ext cx="8229600" cy="79267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lgn="ctr" defTabSz="685800">
              <a:defRPr b="1" i="1" sz="2400">
                <a:latin typeface="Arial"/>
                <a:ea typeface="Arial"/>
                <a:cs typeface="Arial"/>
                <a:sym typeface="Arial"/>
              </a:defRPr>
            </a:pPr>
            <a:r>
              <a:t>Seriously. </a:t>
            </a:r>
            <a:br/>
            <a:r>
              <a:t>Put the GitHub code on your LinkedIn profiles</a:t>
            </a:r>
          </a:p>
        </p:txBody>
      </p:sp>
      <p:sp>
        <p:nvSpPr>
          <p:cNvPr id="259" name="Rectangle"/>
          <p:cNvSpPr/>
          <p:nvPr/>
        </p:nvSpPr>
        <p:spPr>
          <a:xfrm>
            <a:off x="457199" y="5046752"/>
            <a:ext cx="8577945" cy="1125448"/>
          </a:xfrm>
          <a:prstGeom prst="rect">
            <a:avLst/>
          </a:prstGeom>
          <a:ln w="12700">
            <a:solidFill>
              <a:srgbClr val="42719B"/>
            </a:solidFill>
            <a:miter/>
          </a:ln>
        </p:spPr>
        <p:txBody>
          <a:bodyPr lIns="45719" rIns="45719" anchor="ctr"/>
          <a:lstStyle/>
          <a:p>
            <a:pPr algn="ctr">
              <a:defRPr>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1" name="Next Steps…"/>
          <p:cNvSpPr/>
          <p:nvPr/>
        </p:nvSpPr>
        <p:spPr>
          <a:xfrm>
            <a:off x="304799" y="98052"/>
            <a:ext cx="4076703"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400">
                <a:latin typeface="Arial"/>
                <a:ea typeface="Arial"/>
                <a:cs typeface="Arial"/>
                <a:sym typeface="Arial"/>
              </a:defRPr>
            </a:lvl1pPr>
          </a:lstStyle>
          <a:p>
            <a:pPr/>
            <a:r>
              <a:t>Next Steps…</a:t>
            </a:r>
          </a:p>
        </p:txBody>
      </p:sp>
      <p:sp>
        <p:nvSpPr>
          <p:cNvPr id="262" name="Close out your projects well!…"/>
          <p:cNvSpPr/>
          <p:nvPr/>
        </p:nvSpPr>
        <p:spPr>
          <a:xfrm>
            <a:off x="304799" y="762000"/>
            <a:ext cx="8740776" cy="4531519"/>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defTabSz="685800">
              <a:spcBef>
                <a:spcPts val="500"/>
              </a:spcBef>
              <a:defRPr b="1" sz="2200">
                <a:latin typeface="Arial"/>
                <a:ea typeface="Arial"/>
                <a:cs typeface="Arial"/>
                <a:sym typeface="Arial"/>
              </a:defRPr>
            </a:pPr>
            <a:r>
              <a:t>Close out your projects well!</a:t>
            </a:r>
            <a:endParaRPr sz="2400"/>
          </a:p>
          <a:p>
            <a:pPr marL="257175" indent="-257175" defTabSz="685800">
              <a:spcBef>
                <a:spcPts val="500"/>
              </a:spcBef>
              <a:buSzPct val="100000"/>
              <a:buFont typeface="Arial"/>
              <a:buChar char="•"/>
              <a:defRPr sz="2200">
                <a:latin typeface="Arial"/>
                <a:ea typeface="Arial"/>
                <a:cs typeface="Arial"/>
                <a:sym typeface="Arial"/>
              </a:defRPr>
            </a:pPr>
            <a:r>
              <a:t>Create README’s for your code on GitHub</a:t>
            </a:r>
            <a:endParaRPr sz="2400"/>
          </a:p>
          <a:p>
            <a:pPr marL="257175" indent="-257175" defTabSz="685800">
              <a:spcBef>
                <a:spcPts val="500"/>
              </a:spcBef>
              <a:buSzPct val="100000"/>
              <a:buFont typeface="Arial"/>
              <a:buChar char="•"/>
              <a:defRPr sz="2200">
                <a:latin typeface="Arial"/>
                <a:ea typeface="Arial"/>
                <a:cs typeface="Arial"/>
                <a:sym typeface="Arial"/>
              </a:defRPr>
            </a:pPr>
          </a:p>
          <a:p>
            <a:pPr marL="257175" indent="-257175" defTabSz="685800">
              <a:spcBef>
                <a:spcPts val="500"/>
              </a:spcBef>
              <a:buSzPct val="100000"/>
              <a:buFont typeface="Arial"/>
              <a:buChar char="•"/>
              <a:defRPr sz="2200">
                <a:latin typeface="Arial"/>
                <a:ea typeface="Arial"/>
                <a:cs typeface="Arial"/>
                <a:sym typeface="Arial"/>
              </a:defRPr>
            </a:pPr>
            <a:r>
              <a:t>Use a custom domain URL</a:t>
            </a:r>
            <a:endParaRPr sz="2400"/>
          </a:p>
          <a:p>
            <a:pPr marL="257175" indent="-257175" defTabSz="685800">
              <a:spcBef>
                <a:spcPts val="500"/>
              </a:spcBef>
              <a:buSzPct val="100000"/>
              <a:buFont typeface="Arial"/>
              <a:buChar char="•"/>
              <a:defRPr sz="2200">
                <a:latin typeface="Arial"/>
                <a:ea typeface="Arial"/>
                <a:cs typeface="Arial"/>
                <a:sym typeface="Arial"/>
              </a:defRPr>
            </a:pPr>
          </a:p>
          <a:p>
            <a:pPr marL="257175" indent="-257175" defTabSz="685800">
              <a:spcBef>
                <a:spcPts val="500"/>
              </a:spcBef>
              <a:buSzPct val="100000"/>
              <a:buFont typeface="Arial"/>
              <a:buChar char="•"/>
              <a:defRPr sz="2200">
                <a:latin typeface="Arial"/>
                <a:ea typeface="Arial"/>
                <a:cs typeface="Arial"/>
                <a:sym typeface="Arial"/>
              </a:defRPr>
            </a:pPr>
            <a:r>
              <a:t>Create default, working “test cases”</a:t>
            </a:r>
            <a:endParaRPr sz="2400"/>
          </a:p>
          <a:p>
            <a:pPr marL="257175" indent="-257175" defTabSz="685800">
              <a:spcBef>
                <a:spcPts val="500"/>
              </a:spcBef>
              <a:buSzPct val="100000"/>
              <a:buFont typeface="Arial"/>
              <a:buChar char="•"/>
              <a:defRPr sz="2200">
                <a:latin typeface="Arial"/>
                <a:ea typeface="Arial"/>
                <a:cs typeface="Arial"/>
                <a:sym typeface="Arial"/>
              </a:defRPr>
            </a:pPr>
          </a:p>
          <a:p>
            <a:pPr marL="257175" indent="-257175" defTabSz="685800">
              <a:spcBef>
                <a:spcPts val="500"/>
              </a:spcBef>
              <a:buSzPct val="100000"/>
              <a:buFont typeface="Arial"/>
              <a:buChar char="•"/>
              <a:defRPr sz="2200">
                <a:latin typeface="Arial"/>
                <a:ea typeface="Arial"/>
                <a:cs typeface="Arial"/>
                <a:sym typeface="Arial"/>
              </a:defRPr>
            </a:pPr>
            <a:r>
              <a:t>Consider writing a blog article / video that builds from scratch</a:t>
            </a:r>
            <a:endParaRPr sz="2400"/>
          </a:p>
          <a:p>
            <a:pPr marL="257175" indent="-257175" defTabSz="685800">
              <a:spcBef>
                <a:spcPts val="500"/>
              </a:spcBef>
              <a:buSzPct val="100000"/>
              <a:buFont typeface="Arial"/>
              <a:buChar char="•"/>
              <a:defRPr sz="2200">
                <a:latin typeface="Arial"/>
                <a:ea typeface="Arial"/>
                <a:cs typeface="Arial"/>
                <a:sym typeface="Arial"/>
              </a:defRPr>
            </a:pPr>
          </a:p>
          <a:p>
            <a:pPr marL="257175" indent="-257175" defTabSz="685800">
              <a:spcBef>
                <a:spcPts val="500"/>
              </a:spcBef>
              <a:buSzPct val="100000"/>
              <a:buFont typeface="Arial"/>
              <a:buChar char="•"/>
              <a:defRPr sz="2200">
                <a:latin typeface="Arial"/>
                <a:ea typeface="Arial"/>
                <a:cs typeface="Arial"/>
                <a:sym typeface="Arial"/>
              </a:defRPr>
            </a:pPr>
            <a:r>
              <a:t>Fork / Star other people’s code</a:t>
            </a:r>
            <a:endParaRPr sz="2400"/>
          </a:p>
        </p:txBody>
      </p:sp>
      <p:sp>
        <p:nvSpPr>
          <p:cNvPr id="263" name="And seriously.  Put the GitHub code on your LinkedIn profiles"/>
          <p:cNvSpPr/>
          <p:nvPr/>
        </p:nvSpPr>
        <p:spPr>
          <a:xfrm>
            <a:off x="533400" y="5053663"/>
            <a:ext cx="8229600" cy="97047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lgn="ctr" defTabSz="685800">
              <a:defRPr b="1" i="1" sz="3600">
                <a:latin typeface="Arial"/>
                <a:ea typeface="Arial"/>
                <a:cs typeface="Arial"/>
                <a:sym typeface="Arial"/>
              </a:defRPr>
            </a:pPr>
            <a:r>
              <a:t>And seriously. </a:t>
            </a:r>
            <a:br/>
            <a:r>
              <a:rPr sz="2400"/>
              <a:t>Put the GitHub code on your LinkedIn profiles</a:t>
            </a:r>
          </a:p>
        </p:txBody>
      </p:sp>
      <p:sp>
        <p:nvSpPr>
          <p:cNvPr id="264" name="Rectangle"/>
          <p:cNvSpPr/>
          <p:nvPr/>
        </p:nvSpPr>
        <p:spPr>
          <a:xfrm>
            <a:off x="457199" y="5105400"/>
            <a:ext cx="8577945" cy="1125448"/>
          </a:xfrm>
          <a:prstGeom prst="rect">
            <a:avLst/>
          </a:prstGeom>
          <a:ln w="12700">
            <a:solidFill>
              <a:srgbClr val="42719B"/>
            </a:solidFill>
            <a:miter/>
          </a:ln>
        </p:spPr>
        <p:txBody>
          <a:bodyPr lIns="45719" rIns="45719" anchor="ctr"/>
          <a:lstStyle/>
          <a:p>
            <a:pPr algn="ctr">
              <a:defRPr>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6" name="The Mystery of “Backend”"/>
          <p:cNvSpPr/>
          <p:nvPr>
            <p:ph type="title"/>
          </p:nvPr>
        </p:nvSpPr>
        <p:spPr>
          <a:xfrm>
            <a:off x="390606" y="2953542"/>
            <a:ext cx="8229601" cy="871859"/>
          </a:xfrm>
          <a:prstGeom prst="rect">
            <a:avLst/>
          </a:prstGeom>
        </p:spPr>
        <p:txBody>
          <a:bodyPr/>
          <a:lstStyle/>
          <a:p>
            <a:pPr/>
            <a:r>
              <a:t>The Mystery of “Backend”</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8" name="FOCUS!"/>
          <p:cNvSpPr/>
          <p:nvPr>
            <p:ph type="title"/>
          </p:nvPr>
        </p:nvSpPr>
        <p:spPr>
          <a:xfrm>
            <a:off x="304799" y="-1"/>
            <a:ext cx="5470528" cy="653856"/>
          </a:xfrm>
          <a:prstGeom prst="rect">
            <a:avLst/>
          </a:prstGeom>
        </p:spPr>
        <p:txBody>
          <a:bodyPr/>
          <a:lstStyle/>
          <a:p>
            <a:pPr/>
            <a:r>
              <a:t>FOCUS!</a:t>
            </a:r>
          </a:p>
        </p:txBody>
      </p:sp>
      <p:sp>
        <p:nvSpPr>
          <p:cNvPr id="269" name="This next stuff is important!"/>
          <p:cNvSpPr/>
          <p:nvPr/>
        </p:nvSpPr>
        <p:spPr>
          <a:xfrm>
            <a:off x="1423301" y="5486400"/>
            <a:ext cx="6449813" cy="62175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i="1" sz="3800">
                <a:latin typeface="Arial"/>
                <a:ea typeface="Arial"/>
                <a:cs typeface="Arial"/>
                <a:sym typeface="Arial"/>
              </a:defRPr>
            </a:lvl1pPr>
          </a:lstStyle>
          <a:p>
            <a:pPr/>
            <a:r>
              <a:t>This next stuff is important!</a:t>
            </a:r>
          </a:p>
        </p:txBody>
      </p:sp>
      <p:pic>
        <p:nvPicPr>
          <p:cNvPr id="270" name="http://kristianhoenicke.com/wp-content/uploads/2015/02/focus.jpg" descr="http://kristianhoenicke.com/wp-content/uploads/2015/02/focus.jpg"/>
          <p:cNvPicPr>
            <a:picLocks noChangeAspect="1"/>
          </p:cNvPicPr>
          <p:nvPr/>
        </p:nvPicPr>
        <p:blipFill>
          <a:blip r:embed="rId2">
            <a:extLst/>
          </a:blip>
          <a:stretch>
            <a:fillRect/>
          </a:stretch>
        </p:blipFill>
        <p:spPr>
          <a:xfrm>
            <a:off x="1752600" y="1295400"/>
            <a:ext cx="5772145" cy="376444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2" name="Full-Stack Development?"/>
          <p:cNvSpPr/>
          <p:nvPr>
            <p:ph type="title"/>
          </p:nvPr>
        </p:nvSpPr>
        <p:spPr>
          <a:xfrm>
            <a:off x="304799" y="-1"/>
            <a:ext cx="5470528" cy="653856"/>
          </a:xfrm>
          <a:prstGeom prst="rect">
            <a:avLst/>
          </a:prstGeom>
        </p:spPr>
        <p:txBody>
          <a:bodyPr/>
          <a:lstStyle/>
          <a:p>
            <a:pPr/>
            <a:r>
              <a:t>Full-Stack Development?</a:t>
            </a:r>
          </a:p>
        </p:txBody>
      </p:sp>
      <p:pic>
        <p:nvPicPr>
          <p:cNvPr id="273" name="http://cdn.meme.am/instances/64428700.jpg" descr="http://cdn.meme.am/instances/64428700.jpg"/>
          <p:cNvPicPr>
            <a:picLocks noChangeAspect="1"/>
          </p:cNvPicPr>
          <p:nvPr/>
        </p:nvPicPr>
        <p:blipFill>
          <a:blip r:embed="rId2">
            <a:extLst/>
          </a:blip>
          <a:stretch>
            <a:fillRect/>
          </a:stretch>
        </p:blipFill>
        <p:spPr>
          <a:xfrm>
            <a:off x="1600200" y="990599"/>
            <a:ext cx="6400800" cy="517753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UCF - Theme">
      <a:majorFont>
        <a:latin typeface="Calibri"/>
        <a:ea typeface="Calibri"/>
        <a:cs typeface="Calibri"/>
      </a:majorFont>
      <a:minorFont>
        <a:latin typeface="Helvetica"/>
        <a:ea typeface="Helvetica"/>
        <a:cs typeface="Helvetica"/>
      </a:minorFont>
    </a:fontScheme>
    <a:fmtScheme name="UCF -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UCF - Theme">
      <a:majorFont>
        <a:latin typeface="Calibri"/>
        <a:ea typeface="Calibri"/>
        <a:cs typeface="Calibri"/>
      </a:majorFont>
      <a:minorFont>
        <a:latin typeface="Helvetica"/>
        <a:ea typeface="Helvetica"/>
        <a:cs typeface="Helvetica"/>
      </a:minorFont>
    </a:fontScheme>
    <a:fmtScheme name="UCF -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